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0" r:id="rId7"/>
    <p:sldId id="261" r:id="rId8"/>
    <p:sldId id="262" r:id="rId9"/>
    <p:sldId id="263" r:id="rId10"/>
    <p:sldId id="266" r:id="rId11"/>
    <p:sldId id="264" r:id="rId12"/>
    <p:sldId id="267" r:id="rId13"/>
    <p:sldId id="268" r:id="rId14"/>
    <p:sldId id="269" r:id="rId15"/>
    <p:sldId id="270" r:id="rId1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1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8/22/2016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8/22/2016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2.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838325"/>
            <a:ext cx="8791575" cy="879708"/>
          </a:xfrm>
        </p:spPr>
        <p:txBody>
          <a:bodyPr/>
          <a:lstStyle/>
          <a:p>
            <a:r>
              <a:rPr lang="en-US" dirty="0"/>
              <a:t>Intro to Autodesk Maya</a:t>
            </a:r>
          </a:p>
        </p:txBody>
      </p:sp>
      <p:sp>
        <p:nvSpPr>
          <p:cNvPr id="3" name="Subtitle 2"/>
          <p:cNvSpPr>
            <a:spLocks noGrp="1"/>
          </p:cNvSpPr>
          <p:nvPr>
            <p:ph type="subTitle" idx="1"/>
          </p:nvPr>
        </p:nvSpPr>
        <p:spPr>
          <a:xfrm>
            <a:off x="1876424" y="3048365"/>
            <a:ext cx="8791575" cy="1655762"/>
          </a:xfrm>
        </p:spPr>
        <p:txBody>
          <a:bodyPr/>
          <a:lstStyle/>
          <a:p>
            <a:r>
              <a:rPr lang="en-US" b="1" u="sng" dirty="0"/>
              <a:t>Companion Document for:</a:t>
            </a:r>
          </a:p>
          <a:p>
            <a:r>
              <a:rPr lang="en-US" dirty="0"/>
              <a:t>			LMC Class - Intro to Animation</a:t>
            </a:r>
          </a:p>
          <a:p>
            <a:r>
              <a:rPr lang="en-US" dirty="0"/>
              <a:t>			LMC Class - 3D Modeling and Animation</a:t>
            </a:r>
          </a:p>
        </p:txBody>
      </p:sp>
      <p:sp>
        <p:nvSpPr>
          <p:cNvPr id="4" name="TextBox 3"/>
          <p:cNvSpPr txBox="1"/>
          <p:nvPr/>
        </p:nvSpPr>
        <p:spPr>
          <a:xfrm>
            <a:off x="5489109" y="4849793"/>
            <a:ext cx="6434356" cy="369332"/>
          </a:xfrm>
          <a:prstGeom prst="rect">
            <a:avLst/>
          </a:prstGeom>
          <a:noFill/>
        </p:spPr>
        <p:txBody>
          <a:bodyPr wrap="square" rtlCol="0">
            <a:spAutoFit/>
          </a:bodyPr>
          <a:lstStyle/>
          <a:p>
            <a:r>
              <a:rPr lang="en-US" dirty="0"/>
              <a:t>Teacher: Ty Carriere	Email: TyTaughtMe@gmail.com</a:t>
            </a:r>
          </a:p>
        </p:txBody>
      </p:sp>
      <p:sp>
        <p:nvSpPr>
          <p:cNvPr id="5" name="TextBox 4"/>
          <p:cNvSpPr txBox="1"/>
          <p:nvPr/>
        </p:nvSpPr>
        <p:spPr>
          <a:xfrm>
            <a:off x="10239469" y="6446067"/>
            <a:ext cx="1267484" cy="276999"/>
          </a:xfrm>
          <a:prstGeom prst="rect">
            <a:avLst/>
          </a:prstGeom>
          <a:noFill/>
        </p:spPr>
        <p:txBody>
          <a:bodyPr wrap="square" rtlCol="0">
            <a:spAutoFit/>
          </a:bodyPr>
          <a:lstStyle/>
          <a:p>
            <a:r>
              <a:rPr lang="en-US" sz="1200" dirty="0"/>
              <a:t>Ver. 2 / 8-23-16</a:t>
            </a:r>
          </a:p>
        </p:txBody>
      </p:sp>
    </p:spTree>
    <p:extLst>
      <p:ext uri="{BB962C8B-B14F-4D97-AF65-F5344CB8AC3E}">
        <p14:creationId xmlns:p14="http://schemas.microsoft.com/office/powerpoint/2010/main" val="99396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09960" y="1665885"/>
            <a:ext cx="5218922" cy="4663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752474" y="2883643"/>
            <a:ext cx="3695699" cy="1707566"/>
          </a:xfrm>
        </p:spPr>
        <p:txBody>
          <a:bodyPr>
            <a:normAutofit/>
          </a:bodyPr>
          <a:lstStyle/>
          <a:p>
            <a:pPr marL="0" indent="0">
              <a:buNone/>
            </a:pPr>
            <a:r>
              <a:rPr lang="en-US" sz="1400" dirty="0"/>
              <a:t>When you chose a manipulator like the move tool and have a object selected, the manipulator will change to reflect which tool you’ve chosen. Arrows for the Move/Translate tool, Circles for the rotate, Boxes for the scale.</a:t>
            </a:r>
          </a:p>
        </p:txBody>
      </p:sp>
      <p:cxnSp>
        <p:nvCxnSpPr>
          <p:cNvPr id="16" name="Straight Arrow Connector 15"/>
          <p:cNvCxnSpPr/>
          <p:nvPr/>
        </p:nvCxnSpPr>
        <p:spPr>
          <a:xfrm>
            <a:off x="5603846" y="3028426"/>
            <a:ext cx="2273329" cy="845025"/>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9814" y="1833665"/>
            <a:ext cx="2568772" cy="507831"/>
          </a:xfrm>
          <a:prstGeom prst="rect">
            <a:avLst/>
          </a:prstGeom>
          <a:noFill/>
        </p:spPr>
        <p:txBody>
          <a:bodyPr wrap="square" rtlCol="0">
            <a:spAutoFit/>
          </a:bodyPr>
          <a:lstStyle/>
          <a:p>
            <a:pPr>
              <a:lnSpc>
                <a:spcPct val="150000"/>
              </a:lnSpc>
            </a:pPr>
            <a:r>
              <a:rPr lang="en-US" kern="2200" dirty="0"/>
              <a:t>Rotate Tool “R”</a:t>
            </a:r>
          </a:p>
        </p:txBody>
      </p:sp>
      <p:cxnSp>
        <p:nvCxnSpPr>
          <p:cNvPr id="20" name="Straight Arrow Connector 19"/>
          <p:cNvCxnSpPr/>
          <p:nvPr/>
        </p:nvCxnSpPr>
        <p:spPr>
          <a:xfrm>
            <a:off x="2726422" y="2219768"/>
            <a:ext cx="2583538" cy="808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44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82534" y="1276287"/>
            <a:ext cx="5448361" cy="5194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752474" y="2883643"/>
            <a:ext cx="3695699" cy="1707566"/>
          </a:xfrm>
        </p:spPr>
        <p:txBody>
          <a:bodyPr>
            <a:normAutofit/>
          </a:bodyPr>
          <a:lstStyle/>
          <a:p>
            <a:pPr marL="0" indent="0">
              <a:buNone/>
            </a:pPr>
            <a:r>
              <a:rPr lang="en-US" sz="1400" dirty="0"/>
              <a:t>The manipulator tool allows you to do multiple things including adjust the properties of a recently created primitive such as how many divisions it has.</a:t>
            </a:r>
          </a:p>
        </p:txBody>
      </p:sp>
      <p:cxnSp>
        <p:nvCxnSpPr>
          <p:cNvPr id="16" name="Straight Arrow Connector 15"/>
          <p:cNvCxnSpPr/>
          <p:nvPr/>
        </p:nvCxnSpPr>
        <p:spPr>
          <a:xfrm flipV="1">
            <a:off x="5939406" y="2883644"/>
            <a:ext cx="2206304" cy="379673"/>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9814" y="1833665"/>
            <a:ext cx="2568772" cy="507831"/>
          </a:xfrm>
          <a:prstGeom prst="rect">
            <a:avLst/>
          </a:prstGeom>
          <a:noFill/>
        </p:spPr>
        <p:txBody>
          <a:bodyPr wrap="square" rtlCol="0">
            <a:spAutoFit/>
          </a:bodyPr>
          <a:lstStyle/>
          <a:p>
            <a:pPr>
              <a:lnSpc>
                <a:spcPct val="150000"/>
              </a:lnSpc>
            </a:pPr>
            <a:r>
              <a:rPr lang="en-US" kern="2200" dirty="0"/>
              <a:t>Manipulator Tool “T”</a:t>
            </a:r>
          </a:p>
        </p:txBody>
      </p:sp>
      <p:cxnSp>
        <p:nvCxnSpPr>
          <p:cNvPr id="20" name="Straight Arrow Connector 19"/>
          <p:cNvCxnSpPr/>
          <p:nvPr/>
        </p:nvCxnSpPr>
        <p:spPr>
          <a:xfrm>
            <a:off x="2697349" y="2208241"/>
            <a:ext cx="2868669" cy="1055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92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0033" y="1518406"/>
            <a:ext cx="7103609" cy="4772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1020922" y="1673594"/>
            <a:ext cx="3341353" cy="4853041"/>
          </a:xfrm>
        </p:spPr>
        <p:txBody>
          <a:bodyPr>
            <a:normAutofit fontScale="47500" lnSpcReduction="20000"/>
          </a:bodyPr>
          <a:lstStyle/>
          <a:p>
            <a:pPr marL="0" indent="0">
              <a:buNone/>
            </a:pPr>
            <a:r>
              <a:rPr lang="en-US" dirty="0"/>
              <a:t>The Poly tools to the Right are the ones we’ll be using the most.</a:t>
            </a:r>
          </a:p>
          <a:p>
            <a:pPr marL="0" indent="0">
              <a:buNone/>
            </a:pPr>
            <a:r>
              <a:rPr lang="en-US" dirty="0"/>
              <a:t>They only work on polygon objects and help to shape simple primitives into whatever object you like.</a:t>
            </a:r>
          </a:p>
          <a:p>
            <a:pPr marL="0" indent="0">
              <a:buNone/>
            </a:pPr>
            <a:r>
              <a:rPr lang="en-US" dirty="0"/>
              <a:t>The best primitive to start with is a cube. Then by extruding and splitting faces you can obtain the level of detail needed with out making a overly dense model.</a:t>
            </a:r>
          </a:p>
          <a:p>
            <a:pPr marL="0" indent="0">
              <a:buNone/>
            </a:pPr>
            <a:r>
              <a:rPr lang="en-US" dirty="0"/>
              <a:t>Use your right mouse button (RMB) with the cursor over a object to go into different modes. </a:t>
            </a:r>
          </a:p>
          <a:p>
            <a:pPr marL="0" indent="0">
              <a:buNone/>
            </a:pPr>
            <a:r>
              <a:rPr lang="en-US" b="1" dirty="0"/>
              <a:t>Vertex, Edge, Object mode and Face </a:t>
            </a:r>
            <a:r>
              <a:rPr lang="en-US" dirty="0"/>
              <a:t>are the modes you will me toggling through.</a:t>
            </a:r>
          </a:p>
          <a:p>
            <a:pPr marL="0" indent="0">
              <a:buNone/>
            </a:pPr>
            <a:r>
              <a:rPr lang="en-US" b="1" dirty="0"/>
              <a:t>Vertex: </a:t>
            </a:r>
            <a:r>
              <a:rPr lang="en-US" dirty="0"/>
              <a:t>allows you to move the individual points that make up the object.</a:t>
            </a:r>
          </a:p>
          <a:p>
            <a:pPr marL="0" indent="0">
              <a:buNone/>
            </a:pPr>
            <a:r>
              <a:rPr lang="en-US" b="1" dirty="0"/>
              <a:t>Edge: </a:t>
            </a:r>
            <a:r>
              <a:rPr lang="en-US" dirty="0"/>
              <a:t>are the lines and dividers between the Vertices. </a:t>
            </a:r>
          </a:p>
          <a:p>
            <a:pPr marL="0" indent="0">
              <a:buNone/>
            </a:pPr>
            <a:r>
              <a:rPr lang="en-US" b="1" dirty="0"/>
              <a:t>Object: </a:t>
            </a:r>
            <a:r>
              <a:rPr lang="en-US" dirty="0"/>
              <a:t>is the regular mode of either moving or scaling the entire object and not just a piece of it.</a:t>
            </a:r>
          </a:p>
          <a:p>
            <a:pPr marL="0" indent="0">
              <a:buNone/>
            </a:pPr>
            <a:r>
              <a:rPr lang="en-US" b="1" dirty="0"/>
              <a:t>Face: </a:t>
            </a:r>
            <a:r>
              <a:rPr lang="en-US" dirty="0"/>
              <a:t>is referring to the poly face that fill geometry between the edges. It’s literally the surface that is being created. </a:t>
            </a:r>
            <a:endParaRPr lang="en-US" sz="1400" dirty="0"/>
          </a:p>
        </p:txBody>
      </p:sp>
      <p:cxnSp>
        <p:nvCxnSpPr>
          <p:cNvPr id="16" name="Straight Arrow Connector 15"/>
          <p:cNvCxnSpPr/>
          <p:nvPr/>
        </p:nvCxnSpPr>
        <p:spPr>
          <a:xfrm flipV="1">
            <a:off x="4051884" y="174511"/>
            <a:ext cx="2206304" cy="379673"/>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39406" y="618518"/>
            <a:ext cx="2568772" cy="463204"/>
          </a:xfrm>
          <a:prstGeom prst="rect">
            <a:avLst/>
          </a:prstGeom>
          <a:noFill/>
        </p:spPr>
        <p:txBody>
          <a:bodyPr wrap="square" rtlCol="0">
            <a:spAutoFit/>
          </a:bodyPr>
          <a:lstStyle/>
          <a:p>
            <a:pPr>
              <a:lnSpc>
                <a:spcPct val="150000"/>
              </a:lnSpc>
            </a:pPr>
            <a:r>
              <a:rPr lang="en-US" kern="2200" dirty="0"/>
              <a:t>Create Primitives</a:t>
            </a:r>
          </a:p>
        </p:txBody>
      </p:sp>
      <p:cxnSp>
        <p:nvCxnSpPr>
          <p:cNvPr id="20" name="Straight Arrow Connector 19"/>
          <p:cNvCxnSpPr/>
          <p:nvPr/>
        </p:nvCxnSpPr>
        <p:spPr>
          <a:xfrm flipH="1">
            <a:off x="5939406" y="1081722"/>
            <a:ext cx="419449" cy="59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5400000">
            <a:off x="5718117" y="870594"/>
            <a:ext cx="371475" cy="2079739"/>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82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 Tools</a:t>
            </a:r>
          </a:p>
        </p:txBody>
      </p:sp>
      <p:sp>
        <p:nvSpPr>
          <p:cNvPr id="4" name="Content Placeholder 3"/>
          <p:cNvSpPr>
            <a:spLocks noGrp="1"/>
          </p:cNvSpPr>
          <p:nvPr>
            <p:ph idx="1"/>
          </p:nvPr>
        </p:nvSpPr>
        <p:spPr>
          <a:xfrm>
            <a:off x="1020922" y="1673594"/>
            <a:ext cx="3341353" cy="4853041"/>
          </a:xfrm>
        </p:spPr>
        <p:txBody>
          <a:bodyPr>
            <a:normAutofit fontScale="47500" lnSpcReduction="20000"/>
          </a:bodyPr>
          <a:lstStyle/>
          <a:p>
            <a:pPr marL="0" indent="0">
              <a:buNone/>
            </a:pPr>
            <a:r>
              <a:rPr lang="en-US" dirty="0"/>
              <a:t>The Poly tools to the Right are the ones we’ll be using the most.</a:t>
            </a:r>
          </a:p>
          <a:p>
            <a:pPr marL="0" indent="0">
              <a:buNone/>
            </a:pPr>
            <a:r>
              <a:rPr lang="en-US" dirty="0"/>
              <a:t>They only work on polygon objects and help to shape simple primitives into whatever object you like.</a:t>
            </a:r>
          </a:p>
          <a:p>
            <a:pPr marL="0" indent="0">
              <a:buNone/>
            </a:pPr>
            <a:r>
              <a:rPr lang="en-US" dirty="0"/>
              <a:t>The best primitive to start with is a cube. Then by extruding and splitting faces you can obtain the level of detail needed with out making a overly dense model.</a:t>
            </a:r>
          </a:p>
          <a:p>
            <a:pPr marL="0" indent="0">
              <a:buNone/>
            </a:pPr>
            <a:r>
              <a:rPr lang="en-US" dirty="0"/>
              <a:t>Use your right mouse button (RMB) with the cursor over a object to go into different modes. </a:t>
            </a:r>
          </a:p>
          <a:p>
            <a:pPr marL="0" indent="0">
              <a:buNone/>
            </a:pPr>
            <a:r>
              <a:rPr lang="en-US" b="1" dirty="0"/>
              <a:t>Vertex, Edge, Object mode and Face </a:t>
            </a:r>
            <a:r>
              <a:rPr lang="en-US" dirty="0"/>
              <a:t>are the modes you will me toggling through.</a:t>
            </a:r>
          </a:p>
          <a:p>
            <a:pPr marL="0" indent="0">
              <a:buNone/>
            </a:pPr>
            <a:r>
              <a:rPr lang="en-US" b="1" dirty="0"/>
              <a:t>Vertex: </a:t>
            </a:r>
            <a:r>
              <a:rPr lang="en-US" dirty="0"/>
              <a:t>allows you to move the individual points that make up the object.</a:t>
            </a:r>
          </a:p>
          <a:p>
            <a:pPr marL="0" indent="0">
              <a:buNone/>
            </a:pPr>
            <a:r>
              <a:rPr lang="en-US" b="1" dirty="0"/>
              <a:t>Edge: </a:t>
            </a:r>
            <a:r>
              <a:rPr lang="en-US" dirty="0"/>
              <a:t>are the lines and dividers between the Vertices. </a:t>
            </a:r>
          </a:p>
          <a:p>
            <a:pPr marL="0" indent="0">
              <a:buNone/>
            </a:pPr>
            <a:r>
              <a:rPr lang="en-US" b="1" dirty="0"/>
              <a:t>Object: </a:t>
            </a:r>
            <a:r>
              <a:rPr lang="en-US" dirty="0"/>
              <a:t>is the regular mode of either moving or scaling the entire object and not just a piece of it.</a:t>
            </a:r>
          </a:p>
          <a:p>
            <a:pPr marL="0" indent="0">
              <a:buNone/>
            </a:pPr>
            <a:r>
              <a:rPr lang="en-US" b="1" dirty="0"/>
              <a:t>Face: </a:t>
            </a:r>
            <a:r>
              <a:rPr lang="en-US" dirty="0"/>
              <a:t>is referring to the poly face that fill geometry between the edges. It’s literally the surface that is being created. </a:t>
            </a:r>
            <a:endParaRPr lang="en-US" sz="1400" dirty="0"/>
          </a:p>
        </p:txBody>
      </p:sp>
      <p:sp>
        <p:nvSpPr>
          <p:cNvPr id="9" name="Rectangle 8"/>
          <p:cNvSpPr/>
          <p:nvPr/>
        </p:nvSpPr>
        <p:spPr>
          <a:xfrm rot="5400000">
            <a:off x="5635001" y="1616178"/>
            <a:ext cx="371475" cy="2079739"/>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016195" y="2948137"/>
            <a:ext cx="3633879" cy="2303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7908036" y="977213"/>
            <a:ext cx="3633879" cy="2278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8231425" y="4230303"/>
            <a:ext cx="3386705" cy="2296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8128932" y="2743200"/>
            <a:ext cx="1434518" cy="4026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28932" y="2661324"/>
            <a:ext cx="1434518" cy="507831"/>
          </a:xfrm>
          <a:prstGeom prst="rect">
            <a:avLst/>
          </a:prstGeom>
          <a:noFill/>
        </p:spPr>
        <p:txBody>
          <a:bodyPr wrap="square" rtlCol="0">
            <a:spAutoFit/>
          </a:bodyPr>
          <a:lstStyle/>
          <a:p>
            <a:pPr>
              <a:lnSpc>
                <a:spcPct val="150000"/>
              </a:lnSpc>
            </a:pPr>
            <a:r>
              <a:rPr lang="en-US" kern="2200" dirty="0">
                <a:solidFill>
                  <a:schemeClr val="bg1"/>
                </a:solidFill>
              </a:rPr>
              <a:t>Vertex Mode</a:t>
            </a:r>
          </a:p>
        </p:txBody>
      </p:sp>
      <p:sp>
        <p:nvSpPr>
          <p:cNvPr id="15" name="TextBox 14"/>
          <p:cNvSpPr txBox="1"/>
          <p:nvPr/>
        </p:nvSpPr>
        <p:spPr>
          <a:xfrm>
            <a:off x="6695812" y="231891"/>
            <a:ext cx="2568772" cy="463204"/>
          </a:xfrm>
          <a:prstGeom prst="rect">
            <a:avLst/>
          </a:prstGeom>
          <a:noFill/>
        </p:spPr>
        <p:txBody>
          <a:bodyPr wrap="square" rtlCol="0">
            <a:spAutoFit/>
          </a:bodyPr>
          <a:lstStyle/>
          <a:p>
            <a:pPr>
              <a:lnSpc>
                <a:spcPct val="150000"/>
              </a:lnSpc>
            </a:pPr>
            <a:r>
              <a:rPr lang="en-US" kern="2200" dirty="0"/>
              <a:t>Selected </a:t>
            </a:r>
            <a:r>
              <a:rPr lang="en-US" kern="2200" dirty="0" err="1"/>
              <a:t>Verticies</a:t>
            </a:r>
            <a:endParaRPr lang="en-US" kern="2200" dirty="0"/>
          </a:p>
        </p:txBody>
      </p:sp>
      <p:cxnSp>
        <p:nvCxnSpPr>
          <p:cNvPr id="16" name="Straight Arrow Connector 15"/>
          <p:cNvCxnSpPr/>
          <p:nvPr/>
        </p:nvCxnSpPr>
        <p:spPr>
          <a:xfrm>
            <a:off x="7776594" y="718580"/>
            <a:ext cx="1240075" cy="986044"/>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90737" y="4718050"/>
            <a:ext cx="1434518" cy="4026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90737" y="4636174"/>
            <a:ext cx="1434518" cy="507831"/>
          </a:xfrm>
          <a:prstGeom prst="rect">
            <a:avLst/>
          </a:prstGeom>
          <a:noFill/>
        </p:spPr>
        <p:txBody>
          <a:bodyPr wrap="square" rtlCol="0">
            <a:spAutoFit/>
          </a:bodyPr>
          <a:lstStyle/>
          <a:p>
            <a:pPr>
              <a:lnSpc>
                <a:spcPct val="150000"/>
              </a:lnSpc>
            </a:pPr>
            <a:r>
              <a:rPr lang="en-US" kern="2200" dirty="0">
                <a:solidFill>
                  <a:schemeClr val="bg1"/>
                </a:solidFill>
              </a:rPr>
              <a:t>Object Mode</a:t>
            </a:r>
          </a:p>
        </p:txBody>
      </p:sp>
      <p:sp>
        <p:nvSpPr>
          <p:cNvPr id="21" name="Rectangle 20"/>
          <p:cNvSpPr/>
          <p:nvPr/>
        </p:nvSpPr>
        <p:spPr>
          <a:xfrm>
            <a:off x="8427382" y="6025224"/>
            <a:ext cx="1434518" cy="4026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547325" y="5947244"/>
            <a:ext cx="1434518" cy="507831"/>
          </a:xfrm>
          <a:prstGeom prst="rect">
            <a:avLst/>
          </a:prstGeom>
          <a:noFill/>
        </p:spPr>
        <p:txBody>
          <a:bodyPr wrap="square" rtlCol="0">
            <a:spAutoFit/>
          </a:bodyPr>
          <a:lstStyle/>
          <a:p>
            <a:pPr>
              <a:lnSpc>
                <a:spcPct val="150000"/>
              </a:lnSpc>
            </a:pPr>
            <a:r>
              <a:rPr lang="en-US" kern="2200" dirty="0">
                <a:solidFill>
                  <a:schemeClr val="bg1"/>
                </a:solidFill>
              </a:rPr>
              <a:t>Face Mode</a:t>
            </a:r>
          </a:p>
        </p:txBody>
      </p:sp>
      <p:sp>
        <p:nvSpPr>
          <p:cNvPr id="23" name="TextBox 22"/>
          <p:cNvSpPr txBox="1"/>
          <p:nvPr/>
        </p:nvSpPr>
        <p:spPr>
          <a:xfrm>
            <a:off x="8796694" y="3508281"/>
            <a:ext cx="2568772" cy="463204"/>
          </a:xfrm>
          <a:prstGeom prst="rect">
            <a:avLst/>
          </a:prstGeom>
          <a:noFill/>
        </p:spPr>
        <p:txBody>
          <a:bodyPr wrap="square" rtlCol="0">
            <a:spAutoFit/>
          </a:bodyPr>
          <a:lstStyle/>
          <a:p>
            <a:pPr>
              <a:lnSpc>
                <a:spcPct val="150000"/>
              </a:lnSpc>
            </a:pPr>
            <a:r>
              <a:rPr lang="en-US" kern="2200" dirty="0"/>
              <a:t>Selected Faces</a:t>
            </a:r>
          </a:p>
        </p:txBody>
      </p:sp>
      <p:cxnSp>
        <p:nvCxnSpPr>
          <p:cNvPr id="24" name="Straight Arrow Connector 23"/>
          <p:cNvCxnSpPr/>
          <p:nvPr/>
        </p:nvCxnSpPr>
        <p:spPr>
          <a:xfrm>
            <a:off x="6149130" y="2743200"/>
            <a:ext cx="453006" cy="872455"/>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37448" y="2392421"/>
            <a:ext cx="2568772" cy="463204"/>
          </a:xfrm>
          <a:prstGeom prst="rect">
            <a:avLst/>
          </a:prstGeom>
          <a:noFill/>
        </p:spPr>
        <p:txBody>
          <a:bodyPr wrap="square" rtlCol="0">
            <a:spAutoFit/>
          </a:bodyPr>
          <a:lstStyle/>
          <a:p>
            <a:pPr>
              <a:lnSpc>
                <a:spcPct val="150000"/>
              </a:lnSpc>
            </a:pPr>
            <a:r>
              <a:rPr lang="en-US" kern="2200" dirty="0"/>
              <a:t>Selected Object</a:t>
            </a:r>
          </a:p>
        </p:txBody>
      </p:sp>
      <p:cxnSp>
        <p:nvCxnSpPr>
          <p:cNvPr id="26" name="Straight Arrow Connector 25"/>
          <p:cNvCxnSpPr/>
          <p:nvPr/>
        </p:nvCxnSpPr>
        <p:spPr>
          <a:xfrm>
            <a:off x="9144837" y="4046931"/>
            <a:ext cx="453006" cy="872455"/>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5400000">
            <a:off x="7456268" y="-520867"/>
            <a:ext cx="371475" cy="2079739"/>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9597271" y="2759467"/>
            <a:ext cx="371475" cy="2079739"/>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51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139072" y="1555998"/>
            <a:ext cx="1434518" cy="4026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701411570"/>
              </p:ext>
            </p:extLst>
          </p:nvPr>
        </p:nvGraphicFramePr>
        <p:xfrm>
          <a:off x="5055142" y="2017627"/>
          <a:ext cx="5215313" cy="4164973"/>
        </p:xfrm>
        <a:graphic>
          <a:graphicData uri="http://schemas.openxmlformats.org/presentationml/2006/ole">
            <mc:AlternateContent xmlns:mc="http://schemas.openxmlformats.org/markup-compatibility/2006">
              <mc:Choice xmlns:v="urn:schemas-microsoft-com:vml" Requires="v">
                <p:oleObj spid="_x0000_s2067" name="Image" r:id="rId3" imgW="8418960" imgH="6723720" progId="Photoshop.Image.12">
                  <p:embed/>
                </p:oleObj>
              </mc:Choice>
              <mc:Fallback>
                <p:oleObj name="Image" r:id="rId3" imgW="8418960" imgH="6723720" progId="Photoshop.Image.12">
                  <p:embed/>
                  <p:pic>
                    <p:nvPicPr>
                      <p:cNvPr id="0" name=""/>
                      <p:cNvPicPr/>
                      <p:nvPr/>
                    </p:nvPicPr>
                    <p:blipFill>
                      <a:blip r:embed="rId4"/>
                      <a:stretch>
                        <a:fillRect/>
                      </a:stretch>
                    </p:blipFill>
                    <p:spPr>
                      <a:xfrm>
                        <a:off x="5055142" y="2017627"/>
                        <a:ext cx="5215313" cy="4164973"/>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Poly Tools pt.2</a:t>
            </a:r>
          </a:p>
        </p:txBody>
      </p:sp>
      <p:sp>
        <p:nvSpPr>
          <p:cNvPr id="4" name="Content Placeholder 3"/>
          <p:cNvSpPr>
            <a:spLocks noGrp="1"/>
          </p:cNvSpPr>
          <p:nvPr>
            <p:ph idx="1"/>
          </p:nvPr>
        </p:nvSpPr>
        <p:spPr>
          <a:xfrm>
            <a:off x="1692999" y="2216804"/>
            <a:ext cx="2585188" cy="1603760"/>
          </a:xfrm>
        </p:spPr>
        <p:txBody>
          <a:bodyPr>
            <a:normAutofit fontScale="55000" lnSpcReduction="20000"/>
          </a:bodyPr>
          <a:lstStyle/>
          <a:p>
            <a:pPr marL="0" indent="0">
              <a:buNone/>
            </a:pPr>
            <a:r>
              <a:rPr lang="en-US" dirty="0"/>
              <a:t>This is the manipulation tool that appears after you extrude a face. This allows you to move, scale and rotate an extruded face. You can also change to a normal QWERTY tool to manipulate the face once it’s extruded.</a:t>
            </a:r>
            <a:endParaRPr lang="en-US" sz="1400" dirty="0"/>
          </a:p>
        </p:txBody>
      </p:sp>
      <p:sp>
        <p:nvSpPr>
          <p:cNvPr id="9" name="Rectangle 8"/>
          <p:cNvSpPr/>
          <p:nvPr/>
        </p:nvSpPr>
        <p:spPr>
          <a:xfrm rot="5400000">
            <a:off x="2133648" y="1410098"/>
            <a:ext cx="1665442" cy="3039428"/>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90737" y="4718050"/>
            <a:ext cx="1434518" cy="4026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90737" y="4636174"/>
            <a:ext cx="1434518" cy="463204"/>
          </a:xfrm>
          <a:prstGeom prst="rect">
            <a:avLst/>
          </a:prstGeom>
          <a:noFill/>
        </p:spPr>
        <p:txBody>
          <a:bodyPr wrap="square" rtlCol="0">
            <a:spAutoFit/>
          </a:bodyPr>
          <a:lstStyle/>
          <a:p>
            <a:pPr algn="ctr">
              <a:lnSpc>
                <a:spcPct val="150000"/>
              </a:lnSpc>
            </a:pPr>
            <a:r>
              <a:rPr lang="en-US" kern="2200" dirty="0">
                <a:solidFill>
                  <a:schemeClr val="bg1"/>
                </a:solidFill>
              </a:rPr>
              <a:t>Face Mode</a:t>
            </a:r>
          </a:p>
        </p:txBody>
      </p:sp>
      <p:cxnSp>
        <p:nvCxnSpPr>
          <p:cNvPr id="24" name="Straight Arrow Connector 23"/>
          <p:cNvCxnSpPr/>
          <p:nvPr/>
        </p:nvCxnSpPr>
        <p:spPr>
          <a:xfrm>
            <a:off x="4528516" y="3648548"/>
            <a:ext cx="1772696" cy="113983"/>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9" name="Content Placeholder 3"/>
          <p:cNvSpPr txBox="1">
            <a:spLocks/>
          </p:cNvSpPr>
          <p:nvPr/>
        </p:nvSpPr>
        <p:spPr>
          <a:xfrm>
            <a:off x="1692999" y="4291343"/>
            <a:ext cx="2585188" cy="209135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Remember that when you’re Extruding faces you have the option of keeping them together or not. This becomes important because you don’t want to have extra faces where you don’t need them or where you can’t see them. This makes the model more dense then it needs to be and also can screw up renders. </a:t>
            </a:r>
            <a:endParaRPr lang="en-US" sz="1400" dirty="0"/>
          </a:p>
        </p:txBody>
      </p:sp>
      <p:sp>
        <p:nvSpPr>
          <p:cNvPr id="30" name="Rectangle 29"/>
          <p:cNvSpPr/>
          <p:nvPr/>
        </p:nvSpPr>
        <p:spPr>
          <a:xfrm rot="5400000">
            <a:off x="1854484" y="3790146"/>
            <a:ext cx="2308635" cy="3039428"/>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056424793"/>
              </p:ext>
            </p:extLst>
          </p:nvPr>
        </p:nvGraphicFramePr>
        <p:xfrm>
          <a:off x="8522481" y="3271460"/>
          <a:ext cx="1847850" cy="1152525"/>
        </p:xfrm>
        <a:graphic>
          <a:graphicData uri="http://schemas.openxmlformats.org/presentationml/2006/ole">
            <mc:AlternateContent xmlns:mc="http://schemas.openxmlformats.org/markup-compatibility/2006">
              <mc:Choice xmlns:v="urn:schemas-microsoft-com:vml" Requires="v">
                <p:oleObj spid="_x0000_s2068" name="Image" r:id="rId5" imgW="1847520" imgH="1152360" progId="Photoshop.Image.12">
                  <p:embed/>
                </p:oleObj>
              </mc:Choice>
              <mc:Fallback>
                <p:oleObj name="Image" r:id="rId5" imgW="1847520" imgH="1152360" progId="Photoshop.Image.12">
                  <p:embed/>
                  <p:pic>
                    <p:nvPicPr>
                      <p:cNvPr id="0" name=""/>
                      <p:cNvPicPr/>
                      <p:nvPr/>
                    </p:nvPicPr>
                    <p:blipFill>
                      <a:blip r:embed="rId6"/>
                      <a:stretch>
                        <a:fillRect/>
                      </a:stretch>
                    </p:blipFill>
                    <p:spPr>
                      <a:xfrm>
                        <a:off x="8522481" y="3271460"/>
                        <a:ext cx="1847850" cy="1152525"/>
                      </a:xfrm>
                      <a:prstGeom prst="rect">
                        <a:avLst/>
                      </a:prstGeom>
                    </p:spPr>
                  </p:pic>
                </p:oleObj>
              </mc:Fallback>
            </mc:AlternateContent>
          </a:graphicData>
        </a:graphic>
      </p:graphicFrame>
      <p:cxnSp>
        <p:nvCxnSpPr>
          <p:cNvPr id="31" name="Straight Arrow Connector 30"/>
          <p:cNvCxnSpPr/>
          <p:nvPr/>
        </p:nvCxnSpPr>
        <p:spPr>
          <a:xfrm flipV="1">
            <a:off x="4602302" y="4230483"/>
            <a:ext cx="4016597" cy="1485443"/>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139072" y="1481187"/>
            <a:ext cx="1434518" cy="504433"/>
          </a:xfrm>
          <a:prstGeom prst="rect">
            <a:avLst/>
          </a:prstGeom>
          <a:noFill/>
        </p:spPr>
        <p:txBody>
          <a:bodyPr wrap="square" rtlCol="0">
            <a:spAutoFit/>
          </a:bodyPr>
          <a:lstStyle/>
          <a:p>
            <a:pPr algn="ctr">
              <a:lnSpc>
                <a:spcPct val="150000"/>
              </a:lnSpc>
            </a:pPr>
            <a:r>
              <a:rPr lang="en-US" sz="2000" b="1" kern="2200" dirty="0">
                <a:solidFill>
                  <a:schemeClr val="bg1"/>
                </a:solidFill>
              </a:rPr>
              <a:t>Extrude</a:t>
            </a:r>
            <a:endParaRPr lang="en-US" b="1" kern="2200" dirty="0">
              <a:solidFill>
                <a:schemeClr val="bg1"/>
              </a:solidFill>
            </a:endParaRPr>
          </a:p>
        </p:txBody>
      </p:sp>
      <p:pic>
        <p:nvPicPr>
          <p:cNvPr id="34" name="Picture 33"/>
          <p:cNvPicPr>
            <a:picLocks noChangeAspect="1"/>
          </p:cNvPicPr>
          <p:nvPr/>
        </p:nvPicPr>
        <p:blipFill>
          <a:blip r:embed="rId7"/>
          <a:stretch>
            <a:fillRect/>
          </a:stretch>
        </p:blipFill>
        <p:spPr>
          <a:xfrm>
            <a:off x="7712196" y="1484189"/>
            <a:ext cx="476250" cy="457200"/>
          </a:xfrm>
          <a:prstGeom prst="rect">
            <a:avLst/>
          </a:prstGeom>
        </p:spPr>
      </p:pic>
      <p:pic>
        <p:nvPicPr>
          <p:cNvPr id="35" name="Picture 34"/>
          <p:cNvPicPr>
            <a:picLocks noChangeAspect="1"/>
          </p:cNvPicPr>
          <p:nvPr/>
        </p:nvPicPr>
        <p:blipFill>
          <a:blip r:embed="rId8"/>
          <a:stretch>
            <a:fillRect/>
          </a:stretch>
        </p:blipFill>
        <p:spPr>
          <a:xfrm>
            <a:off x="4602302" y="965877"/>
            <a:ext cx="7192421" cy="413287"/>
          </a:xfrm>
          <a:prstGeom prst="rect">
            <a:avLst/>
          </a:prstGeom>
        </p:spPr>
      </p:pic>
      <p:sp>
        <p:nvSpPr>
          <p:cNvPr id="36" name="Rectangle 35"/>
          <p:cNvSpPr/>
          <p:nvPr/>
        </p:nvSpPr>
        <p:spPr>
          <a:xfrm rot="5400000">
            <a:off x="8314574" y="1074840"/>
            <a:ext cx="291779" cy="316873"/>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6" idx="3"/>
            <a:endCxn id="34" idx="3"/>
          </p:cNvCxnSpPr>
          <p:nvPr/>
        </p:nvCxnSpPr>
        <p:spPr>
          <a:xfrm flipH="1">
            <a:off x="8188446" y="1379166"/>
            <a:ext cx="272017" cy="333623"/>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9"/>
          <a:stretch>
            <a:fillRect/>
          </a:stretch>
        </p:blipFill>
        <p:spPr>
          <a:xfrm>
            <a:off x="2192857" y="375279"/>
            <a:ext cx="9326948" cy="378485"/>
          </a:xfrm>
          <a:prstGeom prst="rect">
            <a:avLst/>
          </a:prstGeom>
        </p:spPr>
      </p:pic>
      <p:sp>
        <p:nvSpPr>
          <p:cNvPr id="41" name="Rectangle 40"/>
          <p:cNvSpPr/>
          <p:nvPr/>
        </p:nvSpPr>
        <p:spPr>
          <a:xfrm rot="5400000">
            <a:off x="4620182" y="427575"/>
            <a:ext cx="291779" cy="316873"/>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58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p:nvPr/>
        </p:nvCxnSpPr>
        <p:spPr>
          <a:xfrm flipV="1">
            <a:off x="2686297" y="3488834"/>
            <a:ext cx="262643" cy="278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197253498"/>
              </p:ext>
            </p:extLst>
          </p:nvPr>
        </p:nvGraphicFramePr>
        <p:xfrm>
          <a:off x="5286084" y="1225478"/>
          <a:ext cx="5599113" cy="5418137"/>
        </p:xfrm>
        <a:graphic>
          <a:graphicData uri="http://schemas.openxmlformats.org/presentationml/2006/ole">
            <mc:AlternateContent xmlns:mc="http://schemas.openxmlformats.org/markup-compatibility/2006">
              <mc:Choice xmlns:v="urn:schemas-microsoft-com:vml" Requires="v">
                <p:oleObj spid="_x0000_s3091" name="Image" r:id="rId3" imgW="10009440" imgH="9685440" progId="Photoshop.Image.12">
                  <p:embed/>
                </p:oleObj>
              </mc:Choice>
              <mc:Fallback>
                <p:oleObj name="Image" r:id="rId3" imgW="10009440" imgH="9685440" progId="Photoshop.Image.12">
                  <p:embed/>
                  <p:pic>
                    <p:nvPicPr>
                      <p:cNvPr id="0" name=""/>
                      <p:cNvPicPr/>
                      <p:nvPr/>
                    </p:nvPicPr>
                    <p:blipFill>
                      <a:blip r:embed="rId4"/>
                      <a:stretch>
                        <a:fillRect/>
                      </a:stretch>
                    </p:blipFill>
                    <p:spPr>
                      <a:xfrm>
                        <a:off x="5286084" y="1225478"/>
                        <a:ext cx="5599113" cy="541813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Render </a:t>
            </a:r>
            <a:r>
              <a:rPr lang="en-US" dirty="0" err="1"/>
              <a:t>Globals</a:t>
            </a:r>
            <a:endParaRPr lang="en-US" dirty="0"/>
          </a:p>
        </p:txBody>
      </p:sp>
      <p:sp>
        <p:nvSpPr>
          <p:cNvPr id="4" name="Content Placeholder 3"/>
          <p:cNvSpPr>
            <a:spLocks noGrp="1"/>
          </p:cNvSpPr>
          <p:nvPr>
            <p:ph idx="1"/>
          </p:nvPr>
        </p:nvSpPr>
        <p:spPr>
          <a:xfrm>
            <a:off x="891560" y="2188342"/>
            <a:ext cx="2982991" cy="644092"/>
          </a:xfrm>
        </p:spPr>
        <p:txBody>
          <a:bodyPr>
            <a:normAutofit fontScale="55000" lnSpcReduction="20000"/>
          </a:bodyPr>
          <a:lstStyle/>
          <a:p>
            <a:pPr marL="0" indent="0">
              <a:buNone/>
            </a:pPr>
            <a:r>
              <a:rPr lang="en-US" dirty="0"/>
              <a:t>Remember that your rendered images go into the images folder of your project. </a:t>
            </a:r>
            <a:endParaRPr lang="en-US" sz="1400" dirty="0"/>
          </a:p>
        </p:txBody>
      </p:sp>
      <p:sp>
        <p:nvSpPr>
          <p:cNvPr id="9" name="Rectangle 8"/>
          <p:cNvSpPr/>
          <p:nvPr/>
        </p:nvSpPr>
        <p:spPr>
          <a:xfrm rot="5400000">
            <a:off x="1973358" y="917240"/>
            <a:ext cx="790966" cy="3039428"/>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602302" y="3347639"/>
            <a:ext cx="1173809" cy="593610"/>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8619" y="3052724"/>
            <a:ext cx="1744414" cy="507831"/>
          </a:xfrm>
          <a:prstGeom prst="rect">
            <a:avLst/>
          </a:prstGeom>
          <a:noFill/>
        </p:spPr>
        <p:txBody>
          <a:bodyPr wrap="square" rtlCol="0">
            <a:spAutoFit/>
          </a:bodyPr>
          <a:lstStyle/>
          <a:p>
            <a:pPr>
              <a:lnSpc>
                <a:spcPct val="150000"/>
              </a:lnSpc>
            </a:pPr>
            <a:r>
              <a:rPr lang="en-US" kern="2200" dirty="0"/>
              <a:t>Rendering Menu</a:t>
            </a:r>
          </a:p>
        </p:txBody>
      </p:sp>
      <p:graphicFrame>
        <p:nvGraphicFramePr>
          <p:cNvPr id="7" name="Object 6"/>
          <p:cNvGraphicFramePr>
            <a:graphicFrameLocks noChangeAspect="1"/>
          </p:cNvGraphicFramePr>
          <p:nvPr>
            <p:extLst>
              <p:ext uri="{D42A27DB-BD31-4B8C-83A1-F6EECF244321}">
                <p14:modId xmlns:p14="http://schemas.microsoft.com/office/powerpoint/2010/main" val="1489539432"/>
              </p:ext>
            </p:extLst>
          </p:nvPr>
        </p:nvGraphicFramePr>
        <p:xfrm>
          <a:off x="2823541" y="3150419"/>
          <a:ext cx="1704975" cy="304800"/>
        </p:xfrm>
        <a:graphic>
          <a:graphicData uri="http://schemas.openxmlformats.org/presentationml/2006/ole">
            <mc:AlternateContent xmlns:mc="http://schemas.openxmlformats.org/markup-compatibility/2006">
              <mc:Choice xmlns:v="urn:schemas-microsoft-com:vml" Requires="v">
                <p:oleObj spid="_x0000_s3092" name="Image" r:id="rId5" imgW="1704600" imgH="304560" progId="Photoshop.Image.12">
                  <p:embed/>
                </p:oleObj>
              </mc:Choice>
              <mc:Fallback>
                <p:oleObj name="Image" r:id="rId5" imgW="1704600" imgH="304560" progId="Photoshop.Image.12">
                  <p:embed/>
                  <p:pic>
                    <p:nvPicPr>
                      <p:cNvPr id="0" name=""/>
                      <p:cNvPicPr/>
                      <p:nvPr/>
                    </p:nvPicPr>
                    <p:blipFill>
                      <a:blip r:embed="rId6"/>
                      <a:stretch>
                        <a:fillRect/>
                      </a:stretch>
                    </p:blipFill>
                    <p:spPr>
                      <a:xfrm>
                        <a:off x="2823541" y="3150419"/>
                        <a:ext cx="1704975" cy="304800"/>
                      </a:xfrm>
                      <a:prstGeom prst="rect">
                        <a:avLst/>
                      </a:prstGeom>
                    </p:spPr>
                  </p:pic>
                </p:oleObj>
              </mc:Fallback>
            </mc:AlternateContent>
          </a:graphicData>
        </a:graphic>
      </p:graphicFrame>
      <p:sp>
        <p:nvSpPr>
          <p:cNvPr id="20" name="Rectangle 19"/>
          <p:cNvSpPr/>
          <p:nvPr/>
        </p:nvSpPr>
        <p:spPr>
          <a:xfrm rot="5400000">
            <a:off x="3525268" y="2448692"/>
            <a:ext cx="338413" cy="1741868"/>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p:cNvSpPr txBox="1">
            <a:spLocks/>
          </p:cNvSpPr>
          <p:nvPr/>
        </p:nvSpPr>
        <p:spPr>
          <a:xfrm rot="19409120">
            <a:off x="2107213" y="3644475"/>
            <a:ext cx="1095427" cy="2961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Render </a:t>
            </a:r>
            <a:endParaRPr lang="en-US" sz="1400" dirty="0"/>
          </a:p>
        </p:txBody>
      </p:sp>
      <p:sp>
        <p:nvSpPr>
          <p:cNvPr id="22" name="Content Placeholder 3"/>
          <p:cNvSpPr txBox="1">
            <a:spLocks/>
          </p:cNvSpPr>
          <p:nvPr/>
        </p:nvSpPr>
        <p:spPr>
          <a:xfrm rot="19339347">
            <a:off x="2106465" y="3929337"/>
            <a:ext cx="1207290" cy="2961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Render Region </a:t>
            </a:r>
            <a:endParaRPr lang="en-US" sz="1400" dirty="0"/>
          </a:p>
        </p:txBody>
      </p:sp>
      <p:sp>
        <p:nvSpPr>
          <p:cNvPr id="26" name="Content Placeholder 3"/>
          <p:cNvSpPr txBox="1">
            <a:spLocks/>
          </p:cNvSpPr>
          <p:nvPr/>
        </p:nvSpPr>
        <p:spPr>
          <a:xfrm rot="19409120">
            <a:off x="2784224" y="3752056"/>
            <a:ext cx="1095427" cy="2961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Snapshot </a:t>
            </a:r>
            <a:endParaRPr lang="en-US" sz="1400" dirty="0"/>
          </a:p>
        </p:txBody>
      </p:sp>
      <p:sp>
        <p:nvSpPr>
          <p:cNvPr id="27" name="Content Placeholder 3"/>
          <p:cNvSpPr txBox="1">
            <a:spLocks/>
          </p:cNvSpPr>
          <p:nvPr/>
        </p:nvSpPr>
        <p:spPr>
          <a:xfrm rot="19409120">
            <a:off x="1802406" y="4287710"/>
            <a:ext cx="2416441" cy="29617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IPR (Interactive Photorealistic Renderer </a:t>
            </a:r>
            <a:endParaRPr lang="en-US" sz="1400" dirty="0"/>
          </a:p>
        </p:txBody>
      </p:sp>
      <p:sp>
        <p:nvSpPr>
          <p:cNvPr id="28" name="Content Placeholder 3"/>
          <p:cNvSpPr txBox="1">
            <a:spLocks/>
          </p:cNvSpPr>
          <p:nvPr/>
        </p:nvSpPr>
        <p:spPr>
          <a:xfrm rot="19409120">
            <a:off x="3512308" y="3892873"/>
            <a:ext cx="947317" cy="2961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IPR refresh</a:t>
            </a:r>
            <a:endParaRPr lang="en-US" sz="1400" dirty="0"/>
          </a:p>
        </p:txBody>
      </p:sp>
      <p:sp>
        <p:nvSpPr>
          <p:cNvPr id="32" name="Content Placeholder 3"/>
          <p:cNvSpPr txBox="1">
            <a:spLocks/>
          </p:cNvSpPr>
          <p:nvPr/>
        </p:nvSpPr>
        <p:spPr>
          <a:xfrm rot="19409120">
            <a:off x="3682267" y="3959889"/>
            <a:ext cx="1327488" cy="29617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Render Settings</a:t>
            </a:r>
            <a:endParaRPr lang="en-US" sz="1400" dirty="0"/>
          </a:p>
        </p:txBody>
      </p:sp>
      <p:cxnSp>
        <p:nvCxnSpPr>
          <p:cNvPr id="34" name="Straight Arrow Connector 33"/>
          <p:cNvCxnSpPr/>
          <p:nvPr/>
        </p:nvCxnSpPr>
        <p:spPr>
          <a:xfrm flipV="1">
            <a:off x="3044805" y="3488833"/>
            <a:ext cx="206110" cy="284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58186" y="3488833"/>
            <a:ext cx="43560" cy="31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772980" y="3496753"/>
            <a:ext cx="39831" cy="27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049674" y="3488834"/>
            <a:ext cx="167659" cy="303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388279" y="3481111"/>
            <a:ext cx="324667" cy="419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543938" y="1432560"/>
            <a:ext cx="4821042" cy="1757433"/>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45655" y="1641836"/>
            <a:ext cx="2204830" cy="4026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45655" y="1589257"/>
            <a:ext cx="2204830" cy="463204"/>
          </a:xfrm>
          <a:prstGeom prst="rect">
            <a:avLst/>
          </a:prstGeom>
          <a:noFill/>
        </p:spPr>
        <p:txBody>
          <a:bodyPr wrap="square" rtlCol="0">
            <a:spAutoFit/>
          </a:bodyPr>
          <a:lstStyle/>
          <a:p>
            <a:pPr algn="ctr">
              <a:lnSpc>
                <a:spcPct val="150000"/>
              </a:lnSpc>
            </a:pPr>
            <a:r>
              <a:rPr lang="en-US" kern="2200" dirty="0">
                <a:solidFill>
                  <a:schemeClr val="bg1"/>
                </a:solidFill>
              </a:rPr>
              <a:t>Render Settings</a:t>
            </a:r>
          </a:p>
        </p:txBody>
      </p:sp>
      <p:sp>
        <p:nvSpPr>
          <p:cNvPr id="44" name="TextBox 43"/>
          <p:cNvSpPr txBox="1"/>
          <p:nvPr/>
        </p:nvSpPr>
        <p:spPr>
          <a:xfrm>
            <a:off x="8664167" y="742366"/>
            <a:ext cx="2221030" cy="507831"/>
          </a:xfrm>
          <a:prstGeom prst="rect">
            <a:avLst/>
          </a:prstGeom>
          <a:noFill/>
        </p:spPr>
        <p:txBody>
          <a:bodyPr wrap="square" rtlCol="0">
            <a:spAutoFit/>
          </a:bodyPr>
          <a:lstStyle/>
          <a:p>
            <a:pPr>
              <a:lnSpc>
                <a:spcPct val="150000"/>
              </a:lnSpc>
            </a:pPr>
            <a:r>
              <a:rPr lang="en-US" kern="2200" dirty="0"/>
              <a:t>Rendering Menu</a:t>
            </a:r>
          </a:p>
        </p:txBody>
      </p:sp>
      <p:sp>
        <p:nvSpPr>
          <p:cNvPr id="45" name="Rectangle 44"/>
          <p:cNvSpPr/>
          <p:nvPr/>
        </p:nvSpPr>
        <p:spPr>
          <a:xfrm rot="5400000">
            <a:off x="9457804" y="1067792"/>
            <a:ext cx="270946" cy="685194"/>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3"/>
          <p:cNvSpPr txBox="1">
            <a:spLocks/>
          </p:cNvSpPr>
          <p:nvPr/>
        </p:nvSpPr>
        <p:spPr>
          <a:xfrm>
            <a:off x="10962553" y="2583080"/>
            <a:ext cx="1212851" cy="249354"/>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File Name for Render</a:t>
            </a:r>
            <a:endParaRPr lang="en-US" sz="1400" dirty="0"/>
          </a:p>
        </p:txBody>
      </p:sp>
      <p:sp>
        <p:nvSpPr>
          <p:cNvPr id="47" name="Content Placeholder 3"/>
          <p:cNvSpPr txBox="1">
            <a:spLocks/>
          </p:cNvSpPr>
          <p:nvPr/>
        </p:nvSpPr>
        <p:spPr>
          <a:xfrm>
            <a:off x="10962553" y="2774277"/>
            <a:ext cx="1212850" cy="222923"/>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File format</a:t>
            </a:r>
            <a:endParaRPr lang="en-US" sz="1400" dirty="0"/>
          </a:p>
        </p:txBody>
      </p:sp>
      <p:sp>
        <p:nvSpPr>
          <p:cNvPr id="48" name="Content Placeholder 3"/>
          <p:cNvSpPr txBox="1">
            <a:spLocks/>
          </p:cNvSpPr>
          <p:nvPr/>
        </p:nvSpPr>
        <p:spPr>
          <a:xfrm>
            <a:off x="10962553" y="3096201"/>
            <a:ext cx="1212850" cy="2222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Naming convention</a:t>
            </a:r>
            <a:endParaRPr lang="en-US" sz="1400" dirty="0"/>
          </a:p>
        </p:txBody>
      </p:sp>
      <p:sp>
        <p:nvSpPr>
          <p:cNvPr id="49" name="Content Placeholder 3"/>
          <p:cNvSpPr txBox="1">
            <a:spLocks/>
          </p:cNvSpPr>
          <p:nvPr/>
        </p:nvSpPr>
        <p:spPr>
          <a:xfrm>
            <a:off x="10962553" y="3318426"/>
            <a:ext cx="1212850" cy="2222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Frame Padding (4)</a:t>
            </a:r>
            <a:endParaRPr lang="en-US" sz="1400" dirty="0"/>
          </a:p>
        </p:txBody>
      </p:sp>
      <p:sp>
        <p:nvSpPr>
          <p:cNvPr id="50" name="Content Placeholder 3"/>
          <p:cNvSpPr txBox="1">
            <a:spLocks/>
          </p:cNvSpPr>
          <p:nvPr/>
        </p:nvSpPr>
        <p:spPr>
          <a:xfrm>
            <a:off x="10962553" y="4315939"/>
            <a:ext cx="1212850" cy="34083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Render Camera (Very important)</a:t>
            </a:r>
            <a:endParaRPr lang="en-US" sz="1400" dirty="0"/>
          </a:p>
        </p:txBody>
      </p:sp>
      <p:sp>
        <p:nvSpPr>
          <p:cNvPr id="51" name="Content Placeholder 3"/>
          <p:cNvSpPr txBox="1">
            <a:spLocks/>
          </p:cNvSpPr>
          <p:nvPr/>
        </p:nvSpPr>
        <p:spPr>
          <a:xfrm>
            <a:off x="10962553" y="4816270"/>
            <a:ext cx="1212850" cy="2222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Resolution (use HD720)</a:t>
            </a:r>
            <a:endParaRPr lang="en-US" sz="1400" dirty="0"/>
          </a:p>
        </p:txBody>
      </p:sp>
      <p:sp>
        <p:nvSpPr>
          <p:cNvPr id="52" name="Content Placeholder 3"/>
          <p:cNvSpPr txBox="1">
            <a:spLocks/>
          </p:cNvSpPr>
          <p:nvPr/>
        </p:nvSpPr>
        <p:spPr>
          <a:xfrm>
            <a:off x="10979150" y="5631977"/>
            <a:ext cx="1212850" cy="2222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Pixel Resolution (72 </a:t>
            </a:r>
            <a:r>
              <a:rPr lang="en-US" dirty="0" err="1"/>
              <a:t>ppi</a:t>
            </a:r>
            <a:r>
              <a:rPr lang="en-US" dirty="0"/>
              <a:t>)</a:t>
            </a:r>
            <a:endParaRPr lang="en-US" sz="1400" dirty="0"/>
          </a:p>
        </p:txBody>
      </p:sp>
      <p:cxnSp>
        <p:nvCxnSpPr>
          <p:cNvPr id="53" name="Straight Arrow Connector 52"/>
          <p:cNvCxnSpPr/>
          <p:nvPr/>
        </p:nvCxnSpPr>
        <p:spPr>
          <a:xfrm flipH="1">
            <a:off x="10699750" y="2725741"/>
            <a:ext cx="347662" cy="48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0528300" y="2898495"/>
            <a:ext cx="511173" cy="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0528300" y="3216385"/>
            <a:ext cx="519112" cy="164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0528300" y="3416836"/>
            <a:ext cx="507204" cy="132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10610850" y="4417228"/>
            <a:ext cx="424654" cy="57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0610850" y="4958407"/>
            <a:ext cx="424654" cy="14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0128250" y="5743089"/>
            <a:ext cx="919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90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Maya</a:t>
            </a:r>
          </a:p>
        </p:txBody>
      </p:sp>
      <p:sp>
        <p:nvSpPr>
          <p:cNvPr id="3" name="Content Placeholder 2"/>
          <p:cNvSpPr>
            <a:spLocks noGrp="1"/>
          </p:cNvSpPr>
          <p:nvPr>
            <p:ph idx="1"/>
          </p:nvPr>
        </p:nvSpPr>
        <p:spPr/>
        <p:txBody>
          <a:bodyPr/>
          <a:lstStyle/>
          <a:p>
            <a:r>
              <a:rPr lang="en-US" dirty="0"/>
              <a:t>Professional 3D software used in major feature films, video games, motion graphics, FX houses, commercial, television, etc.</a:t>
            </a:r>
          </a:p>
          <a:p>
            <a:r>
              <a:rPr lang="en-US" dirty="0"/>
              <a:t>Used for 3D modeling, Animation, Visual Effects (FX), </a:t>
            </a:r>
          </a:p>
          <a:p>
            <a:r>
              <a:rPr lang="en-US" dirty="0"/>
              <a:t>Used by Pixar, EA, Industrial Light and Magic, Marvel Studios, Disney, Etc.</a:t>
            </a:r>
          </a:p>
          <a:p>
            <a:endParaRPr lang="en-US" dirty="0"/>
          </a:p>
        </p:txBody>
      </p:sp>
    </p:spTree>
    <p:extLst>
      <p:ext uri="{BB962C8B-B14F-4D97-AF65-F5344CB8AC3E}">
        <p14:creationId xmlns:p14="http://schemas.microsoft.com/office/powerpoint/2010/main" val="72709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4290975"/>
              </p:ext>
            </p:extLst>
          </p:nvPr>
        </p:nvGraphicFramePr>
        <p:xfrm>
          <a:off x="6535735" y="1078163"/>
          <a:ext cx="5226050" cy="5418137"/>
        </p:xfrm>
        <a:graphic>
          <a:graphicData uri="http://schemas.openxmlformats.org/presentationml/2006/ole">
            <mc:AlternateContent xmlns:mc="http://schemas.openxmlformats.org/markup-compatibility/2006">
              <mc:Choice xmlns:v="urn:schemas-microsoft-com:vml" Requires="v">
                <p:oleObj spid="_x0000_s1041" name="Image" r:id="rId3" imgW="12761640" imgH="13231440" progId="Photoshop.Image.17">
                  <p:embed/>
                </p:oleObj>
              </mc:Choice>
              <mc:Fallback>
                <p:oleObj name="Image" r:id="rId3" imgW="12761640" imgH="13231440" progId="Photoshop.Image.17">
                  <p:embed/>
                  <p:pic>
                    <p:nvPicPr>
                      <p:cNvPr id="0" name=""/>
                      <p:cNvPicPr/>
                      <p:nvPr/>
                    </p:nvPicPr>
                    <p:blipFill>
                      <a:blip r:embed="rId4"/>
                      <a:stretch>
                        <a:fillRect/>
                      </a:stretch>
                    </p:blipFill>
                    <p:spPr>
                      <a:xfrm>
                        <a:off x="6535735" y="1078163"/>
                        <a:ext cx="5226050" cy="541813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Maya Setting a project</a:t>
            </a:r>
          </a:p>
        </p:txBody>
      </p:sp>
      <p:sp>
        <p:nvSpPr>
          <p:cNvPr id="4" name="Content Placeholder 3"/>
          <p:cNvSpPr>
            <a:spLocks noGrp="1"/>
          </p:cNvSpPr>
          <p:nvPr>
            <p:ph idx="1"/>
          </p:nvPr>
        </p:nvSpPr>
        <p:spPr>
          <a:xfrm>
            <a:off x="1285532" y="1929336"/>
            <a:ext cx="3413882" cy="4546015"/>
          </a:xfrm>
        </p:spPr>
        <p:txBody>
          <a:bodyPr>
            <a:normAutofit fontScale="55000" lnSpcReduction="20000"/>
          </a:bodyPr>
          <a:lstStyle/>
          <a:p>
            <a:r>
              <a:rPr lang="en-US" dirty="0"/>
              <a:t>First create a folder on your partition that the file will be using. </a:t>
            </a:r>
          </a:p>
          <a:p>
            <a:r>
              <a:rPr lang="en-US" dirty="0"/>
              <a:t>Next </a:t>
            </a:r>
            <a:r>
              <a:rPr lang="en-US" dirty="0" err="1"/>
              <a:t>goto</a:t>
            </a:r>
            <a:r>
              <a:rPr lang="en-US" dirty="0"/>
              <a:t> File/ Project Window/ New and a menu will come up. </a:t>
            </a:r>
          </a:p>
          <a:p>
            <a:r>
              <a:rPr lang="en-US" dirty="0"/>
              <a:t>Type in the name of your project, then under location chose the folder that you created. </a:t>
            </a:r>
          </a:p>
          <a:p>
            <a:r>
              <a:rPr lang="en-US" dirty="0"/>
              <a:t>Next VERY IMPORTANT, click use defaults at the bottom of the menu, then Accept. </a:t>
            </a:r>
          </a:p>
          <a:p>
            <a:r>
              <a:rPr lang="en-US" dirty="0"/>
              <a:t>Next time you want to work on your project just select it by going to recent projects. </a:t>
            </a:r>
          </a:p>
          <a:p>
            <a:r>
              <a:rPr lang="en-US" dirty="0"/>
              <a:t>Otherwise (since the project is already created now). Just go to File/ Set Projects and point to the folder that was created for you project.</a:t>
            </a:r>
            <a:endParaRPr lang="en-US" sz="1400" dirty="0"/>
          </a:p>
        </p:txBody>
      </p:sp>
      <p:cxnSp>
        <p:nvCxnSpPr>
          <p:cNvPr id="21" name="Straight Arrow Connector 20"/>
          <p:cNvCxnSpPr/>
          <p:nvPr/>
        </p:nvCxnSpPr>
        <p:spPr>
          <a:xfrm>
            <a:off x="4530055" y="2642532"/>
            <a:ext cx="2126172" cy="1801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847726" y="1835734"/>
            <a:ext cx="2447924" cy="4162341"/>
          </a:xfrm>
        </p:spPr>
        <p:txBody>
          <a:bodyPr>
            <a:normAutofit/>
          </a:bodyPr>
          <a:lstStyle/>
          <a:p>
            <a:pPr marL="0" indent="0">
              <a:buNone/>
            </a:pPr>
            <a:r>
              <a:rPr lang="en-US" sz="1400" dirty="0"/>
              <a:t>When you open Maya, you might see a interface like this. Maya has dozens of menus and dozens of buttons. Don‘t feel intimidated. You won’t have to remember most of them. Just the ones that you use regularly so don’t worry.</a:t>
            </a:r>
            <a:br>
              <a:rPr lang="en-US" sz="1400" dirty="0"/>
            </a:br>
            <a:br>
              <a:rPr lang="en-US" sz="1400" dirty="0"/>
            </a:br>
            <a:endParaRPr lang="en-US" sz="1400" dirty="0"/>
          </a:p>
          <a:p>
            <a:pPr marL="0" indent="0">
              <a:buNone/>
            </a:pPr>
            <a:r>
              <a:rPr lang="en-US" sz="1400" dirty="0"/>
              <a:t>Lets go over the interface that you’ll be using the most:</a:t>
            </a:r>
          </a:p>
        </p:txBody>
      </p:sp>
      <p:pic>
        <p:nvPicPr>
          <p:cNvPr id="5" name="Picture 4"/>
          <p:cNvPicPr>
            <a:picLocks noChangeAspect="1"/>
          </p:cNvPicPr>
          <p:nvPr/>
        </p:nvPicPr>
        <p:blipFill>
          <a:blip r:embed="rId2"/>
          <a:stretch>
            <a:fillRect/>
          </a:stretch>
        </p:blipFill>
        <p:spPr>
          <a:xfrm>
            <a:off x="3543299" y="1628859"/>
            <a:ext cx="8243887" cy="4369217"/>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24333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847725" y="1778585"/>
            <a:ext cx="3695699" cy="1707566"/>
          </a:xfrm>
        </p:spPr>
        <p:txBody>
          <a:bodyPr>
            <a:normAutofit/>
          </a:bodyPr>
          <a:lstStyle/>
          <a:p>
            <a:r>
              <a:rPr lang="en-US" sz="1400" dirty="0"/>
              <a:t>To the left of the Maya interface is your main tools. Maya uses a QWERTY key interface. What that means is that the main shortcut keys in Maya are assigned to the QWERTY keys.</a:t>
            </a:r>
            <a:br>
              <a:rPr lang="en-US" sz="1400" dirty="0"/>
            </a:br>
            <a:r>
              <a:rPr lang="en-US" sz="1400" dirty="0"/>
              <a:t>They can also be accessed through the buttons to the left. Here is a list of them</a:t>
            </a:r>
          </a:p>
        </p:txBody>
      </p:sp>
      <p:pic>
        <p:nvPicPr>
          <p:cNvPr id="6" name="Picture 5"/>
          <p:cNvPicPr>
            <a:picLocks noChangeAspect="1"/>
          </p:cNvPicPr>
          <p:nvPr/>
        </p:nvPicPr>
        <p:blipFill>
          <a:blip r:embed="rId2"/>
          <a:stretch>
            <a:fillRect/>
          </a:stretch>
        </p:blipFill>
        <p:spPr>
          <a:xfrm>
            <a:off x="6362700" y="925236"/>
            <a:ext cx="5630144" cy="5502828"/>
          </a:xfrm>
          <a:prstGeom prst="rect">
            <a:avLst/>
          </a:prstGeom>
          <a:effectLst>
            <a:glow rad="101600">
              <a:schemeClr val="accent1">
                <a:satMod val="175000"/>
                <a:alpha val="40000"/>
              </a:schemeClr>
            </a:glow>
          </a:effectLst>
        </p:spPr>
      </p:pic>
      <p:sp>
        <p:nvSpPr>
          <p:cNvPr id="9" name="Rectangle 8"/>
          <p:cNvSpPr/>
          <p:nvPr/>
        </p:nvSpPr>
        <p:spPr>
          <a:xfrm>
            <a:off x="6276974" y="925236"/>
            <a:ext cx="371475" cy="2037039"/>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5562600" y="2200275"/>
            <a:ext cx="714374" cy="1152525"/>
          </a:xfrm>
          <a:prstGeom prst="straightConnector1">
            <a:avLst/>
          </a:prstGeom>
          <a:ln>
            <a:tailEnd type="triangle"/>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28975" y="3219451"/>
            <a:ext cx="2090736" cy="40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srcRect l="7234" r="-7234"/>
          <a:stretch/>
        </p:blipFill>
        <p:spPr>
          <a:xfrm>
            <a:off x="5319711" y="2895600"/>
            <a:ext cx="571501" cy="3769475"/>
          </a:xfrm>
          <a:prstGeom prst="rect">
            <a:avLst/>
          </a:prstGeom>
          <a:effectLst>
            <a:glow rad="101600">
              <a:schemeClr val="accent1">
                <a:satMod val="175000"/>
                <a:alpha val="40000"/>
              </a:schemeClr>
            </a:glow>
          </a:effectLst>
        </p:spPr>
      </p:pic>
      <p:sp>
        <p:nvSpPr>
          <p:cNvPr id="18" name="TextBox 17"/>
          <p:cNvSpPr txBox="1"/>
          <p:nvPr/>
        </p:nvSpPr>
        <p:spPr>
          <a:xfrm>
            <a:off x="1323975" y="3418164"/>
            <a:ext cx="2568772" cy="3277820"/>
          </a:xfrm>
          <a:prstGeom prst="rect">
            <a:avLst/>
          </a:prstGeom>
          <a:noFill/>
        </p:spPr>
        <p:txBody>
          <a:bodyPr wrap="square" rtlCol="0">
            <a:spAutoFit/>
          </a:bodyPr>
          <a:lstStyle/>
          <a:p>
            <a:pPr>
              <a:lnSpc>
                <a:spcPct val="150000"/>
              </a:lnSpc>
            </a:pPr>
            <a:r>
              <a:rPr lang="en-US" kern="2200" dirty="0"/>
              <a:t>Selection Tool “Q”</a:t>
            </a:r>
          </a:p>
          <a:p>
            <a:pPr>
              <a:lnSpc>
                <a:spcPct val="150000"/>
              </a:lnSpc>
            </a:pPr>
            <a:r>
              <a:rPr lang="en-US" kern="2200" dirty="0"/>
              <a:t>Lasso Tool</a:t>
            </a:r>
          </a:p>
          <a:p>
            <a:pPr>
              <a:lnSpc>
                <a:spcPct val="150000"/>
              </a:lnSpc>
            </a:pPr>
            <a:r>
              <a:rPr lang="en-US" kern="2200" dirty="0"/>
              <a:t>Paint Selection Tool</a:t>
            </a:r>
          </a:p>
          <a:p>
            <a:pPr>
              <a:lnSpc>
                <a:spcPct val="150000"/>
              </a:lnSpc>
            </a:pPr>
            <a:r>
              <a:rPr lang="en-US" kern="2200" dirty="0"/>
              <a:t>Move/Translate Tool “W”</a:t>
            </a:r>
          </a:p>
          <a:p>
            <a:pPr>
              <a:lnSpc>
                <a:spcPct val="150000"/>
              </a:lnSpc>
            </a:pPr>
            <a:r>
              <a:rPr lang="en-US" kern="2200" dirty="0"/>
              <a:t>Rotate Tool “E”</a:t>
            </a:r>
          </a:p>
          <a:p>
            <a:pPr>
              <a:lnSpc>
                <a:spcPct val="150000"/>
              </a:lnSpc>
            </a:pPr>
            <a:r>
              <a:rPr lang="en-US" kern="2200" dirty="0"/>
              <a:t>Scale Tool “R”</a:t>
            </a:r>
            <a:br>
              <a:rPr lang="en-US" kern="2200" dirty="0"/>
            </a:br>
            <a:r>
              <a:rPr lang="en-US" kern="2200" dirty="0"/>
              <a:t>Manipulator School “T”</a:t>
            </a:r>
          </a:p>
          <a:p>
            <a:endParaRPr lang="en-US" dirty="0"/>
          </a:p>
        </p:txBody>
      </p:sp>
      <p:cxnSp>
        <p:nvCxnSpPr>
          <p:cNvPr id="21" name="Straight Arrow Connector 20"/>
          <p:cNvCxnSpPr/>
          <p:nvPr/>
        </p:nvCxnSpPr>
        <p:spPr>
          <a:xfrm flipV="1">
            <a:off x="2466975" y="3711732"/>
            <a:ext cx="2852736" cy="438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29025" y="6181725"/>
            <a:ext cx="1609725" cy="14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99533" y="4150312"/>
            <a:ext cx="1920178" cy="365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92747" y="4591050"/>
            <a:ext cx="1426964" cy="310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962275" y="5038725"/>
            <a:ext cx="2276475" cy="333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828925" y="5505450"/>
            <a:ext cx="2409825" cy="27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8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847725" y="1778585"/>
            <a:ext cx="3695699" cy="1707566"/>
          </a:xfrm>
        </p:spPr>
        <p:txBody>
          <a:bodyPr>
            <a:normAutofit/>
          </a:bodyPr>
          <a:lstStyle/>
          <a:p>
            <a:pPr marL="0" indent="0">
              <a:buNone/>
            </a:pPr>
            <a:r>
              <a:rPr lang="en-US" sz="1400" dirty="0"/>
              <a:t>These tools allow you to manipulate objects that you will model and animate. They allow you to select them, move them, rotate them and scale them.</a:t>
            </a:r>
          </a:p>
        </p:txBody>
      </p:sp>
      <p:pic>
        <p:nvPicPr>
          <p:cNvPr id="6" name="Picture 5"/>
          <p:cNvPicPr>
            <a:picLocks noChangeAspect="1"/>
          </p:cNvPicPr>
          <p:nvPr/>
        </p:nvPicPr>
        <p:blipFill>
          <a:blip r:embed="rId2"/>
          <a:stretch>
            <a:fillRect/>
          </a:stretch>
        </p:blipFill>
        <p:spPr>
          <a:xfrm>
            <a:off x="6362700" y="925236"/>
            <a:ext cx="5630144" cy="5502828"/>
          </a:xfrm>
          <a:prstGeom prst="rect">
            <a:avLst/>
          </a:prstGeom>
          <a:effectLst>
            <a:glow rad="101600">
              <a:schemeClr val="accent1">
                <a:satMod val="175000"/>
                <a:alpha val="40000"/>
              </a:schemeClr>
            </a:glow>
          </a:effectLst>
        </p:spPr>
      </p:pic>
      <p:sp>
        <p:nvSpPr>
          <p:cNvPr id="9" name="Rectangle 8"/>
          <p:cNvSpPr/>
          <p:nvPr/>
        </p:nvSpPr>
        <p:spPr>
          <a:xfrm>
            <a:off x="6276974" y="925236"/>
            <a:ext cx="371475" cy="2037039"/>
          </a:xfrm>
          <a:prstGeom prst="rect">
            <a:avLst/>
          </a:prstGeom>
          <a:noFill/>
          <a:ln>
            <a:solidFill>
              <a:schemeClr val="accent6">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5562600" y="2200275"/>
            <a:ext cx="714374" cy="1152525"/>
          </a:xfrm>
          <a:prstGeom prst="straightConnector1">
            <a:avLst/>
          </a:prstGeom>
          <a:ln>
            <a:tailEnd type="triangle"/>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28975" y="3219451"/>
            <a:ext cx="2090736" cy="40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srcRect l="7234" r="-7234"/>
          <a:stretch/>
        </p:blipFill>
        <p:spPr>
          <a:xfrm>
            <a:off x="5319711" y="2895600"/>
            <a:ext cx="571501" cy="3769475"/>
          </a:xfrm>
          <a:prstGeom prst="rect">
            <a:avLst/>
          </a:prstGeom>
          <a:effectLst>
            <a:glow rad="101600">
              <a:schemeClr val="accent1">
                <a:satMod val="175000"/>
                <a:alpha val="40000"/>
              </a:schemeClr>
            </a:glow>
          </a:effectLst>
        </p:spPr>
      </p:pic>
      <p:sp>
        <p:nvSpPr>
          <p:cNvPr id="18" name="TextBox 17"/>
          <p:cNvSpPr txBox="1"/>
          <p:nvPr/>
        </p:nvSpPr>
        <p:spPr>
          <a:xfrm>
            <a:off x="1323975" y="3418164"/>
            <a:ext cx="2568772" cy="3277820"/>
          </a:xfrm>
          <a:prstGeom prst="rect">
            <a:avLst/>
          </a:prstGeom>
          <a:noFill/>
        </p:spPr>
        <p:txBody>
          <a:bodyPr wrap="square" rtlCol="0">
            <a:spAutoFit/>
          </a:bodyPr>
          <a:lstStyle/>
          <a:p>
            <a:pPr>
              <a:lnSpc>
                <a:spcPct val="150000"/>
              </a:lnSpc>
            </a:pPr>
            <a:r>
              <a:rPr lang="en-US" kern="2200" dirty="0"/>
              <a:t>Selection Tool “Q”</a:t>
            </a:r>
          </a:p>
          <a:p>
            <a:pPr>
              <a:lnSpc>
                <a:spcPct val="150000"/>
              </a:lnSpc>
            </a:pPr>
            <a:r>
              <a:rPr lang="en-US" kern="2200" dirty="0"/>
              <a:t>Lasso Tool</a:t>
            </a:r>
          </a:p>
          <a:p>
            <a:pPr>
              <a:lnSpc>
                <a:spcPct val="150000"/>
              </a:lnSpc>
            </a:pPr>
            <a:r>
              <a:rPr lang="en-US" kern="2200" dirty="0"/>
              <a:t>Paint Selection Tool</a:t>
            </a:r>
          </a:p>
          <a:p>
            <a:pPr>
              <a:lnSpc>
                <a:spcPct val="150000"/>
              </a:lnSpc>
            </a:pPr>
            <a:r>
              <a:rPr lang="en-US" kern="2200" dirty="0"/>
              <a:t>Move/Translate Tool “W”</a:t>
            </a:r>
          </a:p>
          <a:p>
            <a:pPr>
              <a:lnSpc>
                <a:spcPct val="150000"/>
              </a:lnSpc>
            </a:pPr>
            <a:r>
              <a:rPr lang="en-US" kern="2200" dirty="0"/>
              <a:t>Rotate Tool “E”</a:t>
            </a:r>
          </a:p>
          <a:p>
            <a:pPr>
              <a:lnSpc>
                <a:spcPct val="150000"/>
              </a:lnSpc>
            </a:pPr>
            <a:r>
              <a:rPr lang="en-US" kern="2200" dirty="0"/>
              <a:t>Scale Tool “R”</a:t>
            </a:r>
            <a:br>
              <a:rPr lang="en-US" kern="2200" dirty="0"/>
            </a:br>
            <a:r>
              <a:rPr lang="en-US" kern="2200" dirty="0"/>
              <a:t>Manipulator School “T”</a:t>
            </a:r>
          </a:p>
          <a:p>
            <a:endParaRPr lang="en-US" dirty="0"/>
          </a:p>
        </p:txBody>
      </p:sp>
      <p:cxnSp>
        <p:nvCxnSpPr>
          <p:cNvPr id="21" name="Straight Arrow Connector 20"/>
          <p:cNvCxnSpPr/>
          <p:nvPr/>
        </p:nvCxnSpPr>
        <p:spPr>
          <a:xfrm flipV="1">
            <a:off x="2466975" y="3711732"/>
            <a:ext cx="2852736" cy="438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29025" y="6181725"/>
            <a:ext cx="1609725" cy="142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99533" y="4150312"/>
            <a:ext cx="1920178" cy="365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92747" y="4591050"/>
            <a:ext cx="1426964" cy="310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962275" y="5038725"/>
            <a:ext cx="2276475" cy="333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828925" y="5505450"/>
            <a:ext cx="2409825" cy="27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8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91100" y="1010960"/>
            <a:ext cx="6157910" cy="5558264"/>
          </a:xfrm>
          <a:prstGeom prst="rect">
            <a:avLst/>
          </a:prstGeom>
          <a:effectLst>
            <a:glow rad="101600">
              <a:schemeClr val="accent1">
                <a:satMod val="175000"/>
                <a:alpha val="40000"/>
              </a:schemeClr>
            </a:glow>
          </a:effectLst>
        </p:spPr>
      </p:pic>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752474" y="2883643"/>
            <a:ext cx="3695699" cy="1707566"/>
          </a:xfrm>
        </p:spPr>
        <p:txBody>
          <a:bodyPr>
            <a:normAutofit/>
          </a:bodyPr>
          <a:lstStyle/>
          <a:p>
            <a:pPr marL="0" indent="0">
              <a:buNone/>
            </a:pPr>
            <a:r>
              <a:rPr lang="en-US" sz="1400" dirty="0"/>
              <a:t>When you chose a manipulator like the move tool and have a object selected, the manipulator will change to reflect which tool you’ve chosen. Arrows for the Move/Translate tool, Circles for the rotate, Boxes for the scale.</a:t>
            </a:r>
          </a:p>
        </p:txBody>
      </p:sp>
      <p:cxnSp>
        <p:nvCxnSpPr>
          <p:cNvPr id="16" name="Straight Arrow Connector 15"/>
          <p:cNvCxnSpPr/>
          <p:nvPr/>
        </p:nvCxnSpPr>
        <p:spPr>
          <a:xfrm>
            <a:off x="5336977" y="2239962"/>
            <a:ext cx="2540198" cy="1633489"/>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9814" y="1833665"/>
            <a:ext cx="2568772" cy="463204"/>
          </a:xfrm>
          <a:prstGeom prst="rect">
            <a:avLst/>
          </a:prstGeom>
          <a:noFill/>
        </p:spPr>
        <p:txBody>
          <a:bodyPr wrap="square" rtlCol="0">
            <a:spAutoFit/>
          </a:bodyPr>
          <a:lstStyle/>
          <a:p>
            <a:pPr>
              <a:lnSpc>
                <a:spcPct val="150000"/>
              </a:lnSpc>
            </a:pPr>
            <a:r>
              <a:rPr lang="en-US" kern="2200" dirty="0"/>
              <a:t>Move/Translate Tool “W”</a:t>
            </a:r>
          </a:p>
        </p:txBody>
      </p:sp>
      <p:cxnSp>
        <p:nvCxnSpPr>
          <p:cNvPr id="20" name="Straight Arrow Connector 19"/>
          <p:cNvCxnSpPr/>
          <p:nvPr/>
        </p:nvCxnSpPr>
        <p:spPr>
          <a:xfrm>
            <a:off x="3686175" y="2097088"/>
            <a:ext cx="1276348" cy="76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3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50444" y="1394990"/>
            <a:ext cx="5374821" cy="4956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752474" y="2883643"/>
            <a:ext cx="3695699" cy="1707566"/>
          </a:xfrm>
        </p:spPr>
        <p:txBody>
          <a:bodyPr>
            <a:normAutofit/>
          </a:bodyPr>
          <a:lstStyle/>
          <a:p>
            <a:pPr marL="0" indent="0">
              <a:buNone/>
            </a:pPr>
            <a:r>
              <a:rPr lang="en-US" sz="1400" dirty="0"/>
              <a:t>When you chose a manipulator like the move tool and have a object selected, the manipulator will change to reflect which tool you’ve chosen. Arrows for the Move/Translate tool, Circles for the rotate, Boxes for the scale.</a:t>
            </a:r>
          </a:p>
        </p:txBody>
      </p:sp>
      <p:cxnSp>
        <p:nvCxnSpPr>
          <p:cNvPr id="16" name="Straight Arrow Connector 15"/>
          <p:cNvCxnSpPr/>
          <p:nvPr/>
        </p:nvCxnSpPr>
        <p:spPr>
          <a:xfrm>
            <a:off x="5545123" y="2563442"/>
            <a:ext cx="2332052" cy="1310009"/>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9814" y="1833665"/>
            <a:ext cx="2568772" cy="463204"/>
          </a:xfrm>
          <a:prstGeom prst="rect">
            <a:avLst/>
          </a:prstGeom>
          <a:noFill/>
        </p:spPr>
        <p:txBody>
          <a:bodyPr wrap="square" rtlCol="0">
            <a:spAutoFit/>
          </a:bodyPr>
          <a:lstStyle/>
          <a:p>
            <a:pPr>
              <a:lnSpc>
                <a:spcPct val="150000"/>
              </a:lnSpc>
            </a:pPr>
            <a:r>
              <a:rPr lang="en-US" kern="2200" dirty="0"/>
              <a:t>Rotate Tool “E”</a:t>
            </a:r>
          </a:p>
        </p:txBody>
      </p:sp>
      <p:cxnSp>
        <p:nvCxnSpPr>
          <p:cNvPr id="20" name="Straight Arrow Connector 19"/>
          <p:cNvCxnSpPr/>
          <p:nvPr/>
        </p:nvCxnSpPr>
        <p:spPr>
          <a:xfrm>
            <a:off x="3932013" y="2487232"/>
            <a:ext cx="1276348" cy="76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8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09960" y="1665885"/>
            <a:ext cx="5218922" cy="4663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t>Maya Interface</a:t>
            </a:r>
          </a:p>
        </p:txBody>
      </p:sp>
      <p:sp>
        <p:nvSpPr>
          <p:cNvPr id="4" name="Content Placeholder 3"/>
          <p:cNvSpPr>
            <a:spLocks noGrp="1"/>
          </p:cNvSpPr>
          <p:nvPr>
            <p:ph idx="1"/>
          </p:nvPr>
        </p:nvSpPr>
        <p:spPr>
          <a:xfrm>
            <a:off x="752474" y="2883643"/>
            <a:ext cx="3695699" cy="1707566"/>
          </a:xfrm>
        </p:spPr>
        <p:txBody>
          <a:bodyPr>
            <a:normAutofit/>
          </a:bodyPr>
          <a:lstStyle/>
          <a:p>
            <a:pPr marL="0" indent="0">
              <a:buNone/>
            </a:pPr>
            <a:r>
              <a:rPr lang="en-US" sz="1400" dirty="0"/>
              <a:t>When you chose a manipulator like the move tool and have a object selected, the manipulator will change to reflect which tool you’ve chosen. Arrows for the Move/Translate tool, Circles for the rotate, Boxes for the scale.</a:t>
            </a:r>
          </a:p>
        </p:txBody>
      </p:sp>
      <p:cxnSp>
        <p:nvCxnSpPr>
          <p:cNvPr id="16" name="Straight Arrow Connector 15"/>
          <p:cNvCxnSpPr/>
          <p:nvPr/>
        </p:nvCxnSpPr>
        <p:spPr>
          <a:xfrm>
            <a:off x="5603846" y="3028426"/>
            <a:ext cx="2273329" cy="845025"/>
          </a:xfrm>
          <a:prstGeom prst="straightConnector1">
            <a:avLst/>
          </a:prstGeom>
          <a:ln w="28575">
            <a:solidFill>
              <a:schemeClr val="bg2"/>
            </a:solidFill>
            <a:tailEnd type="triangle"/>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9814" y="1833665"/>
            <a:ext cx="2568772" cy="507831"/>
          </a:xfrm>
          <a:prstGeom prst="rect">
            <a:avLst/>
          </a:prstGeom>
          <a:noFill/>
        </p:spPr>
        <p:txBody>
          <a:bodyPr wrap="square" rtlCol="0">
            <a:spAutoFit/>
          </a:bodyPr>
          <a:lstStyle/>
          <a:p>
            <a:pPr>
              <a:lnSpc>
                <a:spcPct val="150000"/>
              </a:lnSpc>
            </a:pPr>
            <a:r>
              <a:rPr lang="en-US" kern="2200" dirty="0"/>
              <a:t>Rotate Tool “R”</a:t>
            </a:r>
          </a:p>
        </p:txBody>
      </p:sp>
      <p:cxnSp>
        <p:nvCxnSpPr>
          <p:cNvPr id="20" name="Straight Arrow Connector 19"/>
          <p:cNvCxnSpPr/>
          <p:nvPr/>
        </p:nvCxnSpPr>
        <p:spPr>
          <a:xfrm>
            <a:off x="2726422" y="2219768"/>
            <a:ext cx="2583538" cy="808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912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3536</TotalTime>
  <Words>1126</Words>
  <Application>Microsoft Office PowerPoint</Application>
  <PresentationFormat>Widescreen</PresentationFormat>
  <Paragraphs>101</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1" baseType="lpstr">
      <vt:lpstr>Arial</vt:lpstr>
      <vt:lpstr>Trebuchet MS</vt:lpstr>
      <vt:lpstr>Tw Cen MT</vt:lpstr>
      <vt:lpstr>Circuit</vt:lpstr>
      <vt:lpstr>Image</vt:lpstr>
      <vt:lpstr>Adobe Photoshop Image</vt:lpstr>
      <vt:lpstr>Intro to Autodesk Maya</vt:lpstr>
      <vt:lpstr>What is Maya</vt:lpstr>
      <vt:lpstr>Maya Setting a project</vt:lpstr>
      <vt:lpstr>Maya Interface</vt:lpstr>
      <vt:lpstr>Maya Interface</vt:lpstr>
      <vt:lpstr>Maya Interface</vt:lpstr>
      <vt:lpstr>Maya Interface</vt:lpstr>
      <vt:lpstr>Maya Interface</vt:lpstr>
      <vt:lpstr>Maya Interface</vt:lpstr>
      <vt:lpstr>Maya Interface</vt:lpstr>
      <vt:lpstr>Maya Interface</vt:lpstr>
      <vt:lpstr>Maya Interface</vt:lpstr>
      <vt:lpstr>Poly Tools</vt:lpstr>
      <vt:lpstr>Poly Tools pt.2</vt:lpstr>
      <vt:lpstr>Render Globals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Autodesk Maya</dc:title>
  <dc:creator>Ty Carriere</dc:creator>
  <cp:lastModifiedBy>Ty Carriere</cp:lastModifiedBy>
  <cp:revision>35</cp:revision>
  <dcterms:created xsi:type="dcterms:W3CDTF">2016-08-15T05:15:21Z</dcterms:created>
  <dcterms:modified xsi:type="dcterms:W3CDTF">2016-08-24T02:09:39Z</dcterms:modified>
</cp:coreProperties>
</file>