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5" r:id="rId2"/>
  </p:sldMasterIdLst>
  <p:notesMasterIdLst>
    <p:notesMasterId r:id="rId24"/>
  </p:notesMasterIdLst>
  <p:handoutMasterIdLst>
    <p:handoutMasterId r:id="rId25"/>
  </p:handoutMasterIdLst>
  <p:sldIdLst>
    <p:sldId id="259" r:id="rId3"/>
    <p:sldId id="260" r:id="rId4"/>
    <p:sldId id="265" r:id="rId5"/>
    <p:sldId id="275" r:id="rId6"/>
    <p:sldId id="266" r:id="rId7"/>
    <p:sldId id="264" r:id="rId8"/>
    <p:sldId id="272" r:id="rId9"/>
    <p:sldId id="274" r:id="rId10"/>
    <p:sldId id="273" r:id="rId11"/>
    <p:sldId id="268" r:id="rId12"/>
    <p:sldId id="271" r:id="rId13"/>
    <p:sldId id="267" r:id="rId14"/>
    <p:sldId id="262" r:id="rId15"/>
    <p:sldId id="276" r:id="rId16"/>
    <p:sldId id="277" r:id="rId17"/>
    <p:sldId id="278" r:id="rId18"/>
    <p:sldId id="279" r:id="rId19"/>
    <p:sldId id="280" r:id="rId20"/>
    <p:sldId id="281" r:id="rId21"/>
    <p:sldId id="282" r:id="rId22"/>
    <p:sldId id="283" r:id="rId2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03" d="100"/>
          <a:sy n="103" d="100"/>
        </p:scale>
        <p:origin x="138" y="360"/>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3" d="2"/>
        <a:sy n="3" d="2"/>
      </p:scale>
      <p:origin x="0" y="0"/>
    </p:cViewPr>
  </p:notesText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8/16/2016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8/16/2016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a:p>
        </p:txBody>
      </p:sp>
    </p:spTree>
    <p:extLst>
      <p:ext uri="{BB962C8B-B14F-4D97-AF65-F5344CB8AC3E}">
        <p14:creationId xmlns:p14="http://schemas.microsoft.com/office/powerpoint/2010/main" val="290864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a:t>Click to edit Master title style</a:t>
            </a:r>
            <a:endParaRPr dirty="0"/>
          </a:p>
        </p:txBody>
      </p:sp>
      <p:sp>
        <p:nvSpPr>
          <p:cNvPr id="5" name="Date Placeholder 4"/>
          <p:cNvSpPr>
            <a:spLocks noGrp="1"/>
          </p:cNvSpPr>
          <p:nvPr>
            <p:ph type="dt" sz="half" idx="10"/>
          </p:nvPr>
        </p:nvSpPr>
        <p:spPr/>
        <p:txBody>
          <a:bodyPr/>
          <a:lstStyle/>
          <a:p>
            <a:fld id="{3B9B9059-F1D6-41D0-95CF-D21CAA096B3A}" type="datetimeFigureOut">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10040043" y="685800"/>
            <a:ext cx="1843982" cy="5588002"/>
          </a:xfrm>
        </p:spPr>
        <p:txBody>
          <a:bodyPr vert="eaVert"/>
          <a:lstStyle/>
          <a:p>
            <a:r>
              <a:rPr lang="en-US"/>
              <a:t>Click to edit Master title style</a:t>
            </a:r>
            <a:endParaRPr/>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a:t>Click to edit Master title style</a:t>
            </a:r>
            <a:endParaRPr/>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9B9059-F1D6-41D0-95CF-D21CAA096B3A}"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B9B9059-F1D6-41D0-95CF-D21CAA096B3A}" type="datetimeFigureOut">
              <a:rPr lang="en-US" smtClean="0"/>
              <a:t>8/16/2016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2" name="Title 1"/>
          <p:cNvSpPr>
            <a:spLocks noGrp="1"/>
          </p:cNvSpPr>
          <p:nvPr>
            <p:ph type="title"/>
          </p:nvPr>
        </p:nvSpPr>
        <p:spPr>
          <a:xfrm>
            <a:off x="914163" y="482600"/>
            <a:ext cx="10360501" cy="1219200"/>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9B9059-F1D6-41D0-95CF-D21CAA096B3A}" type="datetimeFigureOut">
              <a:rPr lang="en-US" smtClean="0"/>
              <a:t>8/16/2016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8/16/2016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8/16/2016</a:t>
            </a:fld>
            <a:endParaRPr lang="en-US"/>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Ty Carriere</a:t>
            </a:r>
            <a:br>
              <a:rPr lang="en-US" dirty="0"/>
            </a:br>
            <a:r>
              <a:rPr lang="en-US" dirty="0"/>
              <a:t>TyTaughtMe@gmail.com</a:t>
            </a:r>
          </a:p>
        </p:txBody>
      </p:sp>
      <p:sp>
        <p:nvSpPr>
          <p:cNvPr id="2" name="Title 1"/>
          <p:cNvSpPr>
            <a:spLocks noGrp="1"/>
          </p:cNvSpPr>
          <p:nvPr>
            <p:ph type="ctrTitle"/>
          </p:nvPr>
        </p:nvSpPr>
        <p:spPr/>
        <p:txBody>
          <a:bodyPr/>
          <a:lstStyle/>
          <a:p>
            <a:r>
              <a:rPr lang="en-US" dirty="0"/>
              <a:t>Intro to Animation</a:t>
            </a:r>
            <a:br>
              <a:rPr lang="en-US" dirty="0"/>
            </a:br>
            <a:r>
              <a:rPr lang="en-US" dirty="0"/>
              <a:t>3D Modeling and Animation</a:t>
            </a:r>
          </a:p>
        </p:txBody>
      </p:sp>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fontScale="92500" lnSpcReduction="20000"/>
          </a:bodyPr>
          <a:lstStyle/>
          <a:p>
            <a:pPr lvl="0"/>
            <a:r>
              <a:rPr lang="en-US" dirty="0"/>
              <a:t>1	</a:t>
            </a:r>
            <a:r>
              <a:rPr lang="en-US" u="sng" dirty="0"/>
              <a:t>Projects</a:t>
            </a:r>
          </a:p>
          <a:p>
            <a:pPr lvl="4"/>
            <a:r>
              <a:rPr lang="en-US" dirty="0"/>
              <a:t>Turned in on time</a:t>
            </a:r>
          </a:p>
          <a:p>
            <a:pPr lvl="4"/>
            <a:r>
              <a:rPr lang="en-US" dirty="0"/>
              <a:t>Be Creative and have fun!</a:t>
            </a:r>
          </a:p>
          <a:p>
            <a:pPr lvl="4"/>
            <a:r>
              <a:rPr lang="en-US" dirty="0"/>
              <a:t>Follow criteria of the assignment</a:t>
            </a:r>
          </a:p>
          <a:p>
            <a:pPr lvl="4"/>
            <a:r>
              <a:rPr lang="en-US" dirty="0"/>
              <a:t>Doing extra scores points</a:t>
            </a:r>
          </a:p>
          <a:p>
            <a:pPr lvl="4"/>
            <a:r>
              <a:rPr lang="en-US" dirty="0"/>
              <a:t>Work hard.</a:t>
            </a:r>
          </a:p>
          <a:p>
            <a:pPr lvl="4"/>
            <a:endParaRPr lang="en-US" dirty="0"/>
          </a:p>
          <a:p>
            <a:pPr lvl="0"/>
            <a:r>
              <a:rPr lang="en-US" dirty="0"/>
              <a:t>2	</a:t>
            </a:r>
            <a:r>
              <a:rPr lang="en-US" u="sng" dirty="0"/>
              <a:t>Participation </a:t>
            </a:r>
            <a:r>
              <a:rPr lang="en-US" sz="1900" u="sng" dirty="0"/>
              <a:t>(yes you are graded on this)</a:t>
            </a:r>
          </a:p>
          <a:p>
            <a:pPr lvl="4"/>
            <a:r>
              <a:rPr lang="en-US" dirty="0"/>
              <a:t>Critiques (give constructive feedback to other students and accept constructive feedback)</a:t>
            </a:r>
          </a:p>
          <a:p>
            <a:pPr lvl="4"/>
            <a:r>
              <a:rPr lang="en-US" dirty="0"/>
              <a:t>Pay attention during lecture (</a:t>
            </a:r>
            <a:r>
              <a:rPr lang="en-US" dirty="0" err="1"/>
              <a:t>youtube</a:t>
            </a:r>
            <a:r>
              <a:rPr lang="en-US" dirty="0"/>
              <a:t>, constant texting or having unrelated conversations during lecture is not paying attention)</a:t>
            </a:r>
          </a:p>
          <a:p>
            <a:pPr lvl="4"/>
            <a:r>
              <a:rPr lang="en-US" dirty="0"/>
              <a:t>Helping other students - extra credit </a:t>
            </a:r>
          </a:p>
          <a:p>
            <a:pPr lvl="4"/>
            <a:r>
              <a:rPr lang="en-US" dirty="0"/>
              <a:t>Not being disruptive (Talking loud enough to distract other students, over usage of colorful metaphors – yes, I mean cursing)</a:t>
            </a:r>
          </a:p>
          <a:p>
            <a:pPr lvl="4"/>
            <a:r>
              <a:rPr lang="en-US" b="1" dirty="0"/>
              <a:t>ASKING QUESTIONS!!!! </a:t>
            </a:r>
            <a:r>
              <a:rPr lang="en-US" dirty="0"/>
              <a:t>You can learn on </a:t>
            </a:r>
            <a:r>
              <a:rPr lang="en-US" dirty="0" err="1"/>
              <a:t>youtube</a:t>
            </a:r>
            <a:r>
              <a:rPr lang="en-US" dirty="0"/>
              <a:t>, you’re in school so you can ask questions. Not asking your teacher questions is like having a paid chef that you never ask to cook for you.</a:t>
            </a:r>
          </a:p>
        </p:txBody>
      </p:sp>
      <p:sp>
        <p:nvSpPr>
          <p:cNvPr id="13" name="Title 12"/>
          <p:cNvSpPr>
            <a:spLocks noGrp="1"/>
          </p:cNvSpPr>
          <p:nvPr>
            <p:ph type="title"/>
          </p:nvPr>
        </p:nvSpPr>
        <p:spPr/>
        <p:txBody>
          <a:bodyPr/>
          <a:lstStyle/>
          <a:p>
            <a:r>
              <a:rPr lang="en-US" dirty="0"/>
              <a:t>Grading</a:t>
            </a:r>
          </a:p>
        </p:txBody>
      </p:sp>
    </p:spTree>
    <p:extLst>
      <p:ext uri="{BB962C8B-B14F-4D97-AF65-F5344CB8AC3E}">
        <p14:creationId xmlns:p14="http://schemas.microsoft.com/office/powerpoint/2010/main" val="707006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marL="0" lvl="0" indent="0">
              <a:buNone/>
            </a:pPr>
            <a:r>
              <a:rPr lang="en-US" dirty="0"/>
              <a:t>Students are expected to:</a:t>
            </a:r>
          </a:p>
          <a:p>
            <a:r>
              <a:rPr lang="en-US" sz="1800" dirty="0"/>
              <a:t>Conduct themselves in a fun but professional manner</a:t>
            </a:r>
          </a:p>
          <a:p>
            <a:r>
              <a:rPr lang="en-US" sz="1800" dirty="0"/>
              <a:t>Be respectful to your classmates and the teacher (learn when to whisper, say excuse me, etc.) Common courtesy and etiquette. </a:t>
            </a:r>
          </a:p>
          <a:p>
            <a:r>
              <a:rPr lang="en-US" sz="1800" dirty="0"/>
              <a:t>Communicate with your teacher and email if you’re going to miss class or are having any issues.</a:t>
            </a:r>
          </a:p>
          <a:p>
            <a:r>
              <a:rPr lang="en-US" sz="1800" dirty="0"/>
              <a:t>If you have a hard time paying attention or have any hearing problems, try to sit in the front of the class or notify the teacher</a:t>
            </a:r>
          </a:p>
          <a:p>
            <a:r>
              <a:rPr lang="en-US" sz="1800" dirty="0"/>
              <a:t>If you have any disabilities </a:t>
            </a:r>
            <a:r>
              <a:rPr lang="en-US" sz="1800" b="1" dirty="0"/>
              <a:t>where you need accommodations </a:t>
            </a:r>
            <a:r>
              <a:rPr lang="en-US" sz="1800" dirty="0"/>
              <a:t>for the class, turn the form in to the teacher by the second week of class and let the teacher know ASAP.</a:t>
            </a:r>
          </a:p>
          <a:p>
            <a:endParaRPr lang="en-US" sz="2000" dirty="0"/>
          </a:p>
          <a:p>
            <a:pPr marL="0" lvl="0" indent="0">
              <a:buNone/>
            </a:pPr>
            <a:endParaRPr lang="en-US" dirty="0"/>
          </a:p>
        </p:txBody>
      </p:sp>
      <p:sp>
        <p:nvSpPr>
          <p:cNvPr id="13" name="Title 12"/>
          <p:cNvSpPr>
            <a:spLocks noGrp="1"/>
          </p:cNvSpPr>
          <p:nvPr>
            <p:ph type="title"/>
          </p:nvPr>
        </p:nvSpPr>
        <p:spPr/>
        <p:txBody>
          <a:bodyPr/>
          <a:lstStyle/>
          <a:p>
            <a:r>
              <a:rPr lang="en-US" dirty="0"/>
              <a:t>Class Conduct</a:t>
            </a:r>
          </a:p>
        </p:txBody>
      </p:sp>
    </p:spTree>
    <p:extLst>
      <p:ext uri="{BB962C8B-B14F-4D97-AF65-F5344CB8AC3E}">
        <p14:creationId xmlns:p14="http://schemas.microsoft.com/office/powerpoint/2010/main" val="1967383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14163" y="1803401"/>
            <a:ext cx="4646849" cy="4470400"/>
          </a:xfrm>
        </p:spPr>
        <p:txBody>
          <a:bodyPr>
            <a:normAutofit/>
          </a:bodyPr>
          <a:lstStyle/>
          <a:p>
            <a:pPr marL="0" lvl="0" indent="0">
              <a:buNone/>
            </a:pPr>
            <a:r>
              <a:rPr lang="en-US" dirty="0"/>
              <a:t>Modeling/Lighting</a:t>
            </a:r>
          </a:p>
          <a:p>
            <a:pPr marL="342900" indent="-342900">
              <a:buFont typeface="+mj-lt"/>
              <a:buAutoNum type="arabicPeriod"/>
            </a:pPr>
            <a:r>
              <a:rPr lang="en-US" sz="1800" dirty="0"/>
              <a:t>Lighting a scene</a:t>
            </a:r>
            <a:br>
              <a:rPr lang="en-US" sz="1800" dirty="0"/>
            </a:br>
            <a:r>
              <a:rPr lang="en-US" sz="1800" dirty="0"/>
              <a:t>	Room</a:t>
            </a:r>
            <a:br>
              <a:rPr lang="en-US" sz="1800" dirty="0"/>
            </a:br>
            <a:r>
              <a:rPr lang="en-US" sz="1800" dirty="0"/>
              <a:t>	Prop/Furniture Modeling</a:t>
            </a:r>
            <a:br>
              <a:rPr lang="en-US" sz="1800" dirty="0"/>
            </a:br>
            <a:r>
              <a:rPr lang="en-US" sz="1800" dirty="0"/>
              <a:t>	Lamp</a:t>
            </a:r>
          </a:p>
          <a:p>
            <a:pPr marL="342900" lvl="0" indent="-342900">
              <a:buFont typeface="+mj-lt"/>
              <a:buAutoNum type="arabicPeriod"/>
            </a:pPr>
            <a:r>
              <a:rPr lang="en-US" sz="1800" dirty="0"/>
              <a:t>Character Sculpture*</a:t>
            </a:r>
          </a:p>
          <a:p>
            <a:pPr marL="342900" lvl="0" indent="-342900">
              <a:buFont typeface="+mj-lt"/>
              <a:buAutoNum type="arabicPeriod"/>
            </a:pPr>
            <a:r>
              <a:rPr lang="en-US" sz="1800" dirty="0"/>
              <a:t>Advanced Projects</a:t>
            </a:r>
            <a:br>
              <a:rPr lang="en-US" sz="1800" dirty="0"/>
            </a:br>
            <a:r>
              <a:rPr lang="en-US" sz="1800" dirty="0"/>
              <a:t>	Environment</a:t>
            </a:r>
            <a:br>
              <a:rPr lang="en-US" sz="1800" dirty="0"/>
            </a:br>
            <a:r>
              <a:rPr lang="en-US" sz="1800" dirty="0"/>
              <a:t>	Vehicles</a:t>
            </a:r>
            <a:br>
              <a:rPr lang="en-US" sz="1800" dirty="0"/>
            </a:br>
            <a:endParaRPr lang="en-US" sz="1800" dirty="0"/>
          </a:p>
        </p:txBody>
      </p:sp>
      <p:sp>
        <p:nvSpPr>
          <p:cNvPr id="13" name="Title 12"/>
          <p:cNvSpPr>
            <a:spLocks noGrp="1"/>
          </p:cNvSpPr>
          <p:nvPr>
            <p:ph type="title"/>
          </p:nvPr>
        </p:nvSpPr>
        <p:spPr/>
        <p:txBody>
          <a:bodyPr/>
          <a:lstStyle/>
          <a:p>
            <a:r>
              <a:rPr lang="en-US" dirty="0"/>
              <a:t>Assignments</a:t>
            </a:r>
          </a:p>
        </p:txBody>
      </p:sp>
      <p:sp>
        <p:nvSpPr>
          <p:cNvPr id="4" name="Content Placeholder 13"/>
          <p:cNvSpPr txBox="1">
            <a:spLocks/>
          </p:cNvSpPr>
          <p:nvPr/>
        </p:nvSpPr>
        <p:spPr>
          <a:xfrm>
            <a:off x="6094413" y="1803401"/>
            <a:ext cx="4646849" cy="4470400"/>
          </a:xfrm>
          <a:prstGeom prst="rect">
            <a:avLst/>
          </a:prstGeom>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dirty="0"/>
              <a:t>Animation</a:t>
            </a:r>
          </a:p>
          <a:p>
            <a:pPr marL="342900" indent="-342900">
              <a:buFont typeface="+mj-lt"/>
              <a:buAutoNum type="arabicPeriod"/>
            </a:pPr>
            <a:r>
              <a:rPr lang="en-US" sz="1600" dirty="0"/>
              <a:t>Bouncing Ball</a:t>
            </a:r>
          </a:p>
          <a:p>
            <a:pPr marL="342900" indent="-342900">
              <a:buFont typeface="+mj-lt"/>
              <a:buAutoNum type="arabicPeriod"/>
            </a:pPr>
            <a:r>
              <a:rPr lang="en-US" sz="1600" dirty="0"/>
              <a:t>Logo Animation</a:t>
            </a:r>
          </a:p>
          <a:p>
            <a:pPr marL="342900" indent="-342900">
              <a:buFont typeface="+mj-lt"/>
              <a:buAutoNum type="arabicPeriod"/>
            </a:pPr>
            <a:r>
              <a:rPr lang="en-US" sz="1600" dirty="0"/>
              <a:t>Poses</a:t>
            </a:r>
          </a:p>
          <a:p>
            <a:pPr marL="342900" indent="-342900">
              <a:buFont typeface="+mj-lt"/>
              <a:buAutoNum type="arabicPeriod"/>
            </a:pPr>
            <a:r>
              <a:rPr lang="en-US" sz="1600" dirty="0"/>
              <a:t>Walking</a:t>
            </a:r>
          </a:p>
          <a:p>
            <a:pPr marL="342900" indent="-342900">
              <a:buFont typeface="+mj-lt"/>
              <a:buAutoNum type="arabicPeriod"/>
            </a:pPr>
            <a:r>
              <a:rPr lang="en-US" sz="1600" dirty="0"/>
              <a:t>Ball Toss</a:t>
            </a:r>
          </a:p>
          <a:p>
            <a:pPr marL="342900" indent="-342900">
              <a:buFont typeface="+mj-lt"/>
              <a:buAutoNum type="arabicPeriod"/>
            </a:pPr>
            <a:r>
              <a:rPr lang="en-US" sz="1600" dirty="0"/>
              <a:t>Narrative/</a:t>
            </a:r>
            <a:r>
              <a:rPr lang="en-US" sz="1600" dirty="0" err="1"/>
              <a:t>Lipsync</a:t>
            </a:r>
            <a:endParaRPr lang="en-US" sz="1600" dirty="0"/>
          </a:p>
          <a:p>
            <a:pPr lvl="4"/>
            <a:r>
              <a:rPr lang="en-US" sz="1400" dirty="0" err="1"/>
              <a:t>Blockout</a:t>
            </a:r>
            <a:endParaRPr lang="en-US" sz="1400" dirty="0"/>
          </a:p>
          <a:p>
            <a:pPr lvl="4"/>
            <a:r>
              <a:rPr lang="en-US" sz="1400" dirty="0"/>
              <a:t>Pose to pose</a:t>
            </a:r>
          </a:p>
          <a:p>
            <a:pPr lvl="4"/>
            <a:r>
              <a:rPr lang="en-US" sz="1400" dirty="0" err="1"/>
              <a:t>Lipsync</a:t>
            </a:r>
            <a:endParaRPr lang="en-US" sz="1400" dirty="0"/>
          </a:p>
        </p:txBody>
      </p:sp>
    </p:spTree>
    <p:extLst>
      <p:ext uri="{BB962C8B-B14F-4D97-AF65-F5344CB8AC3E}">
        <p14:creationId xmlns:p14="http://schemas.microsoft.com/office/powerpoint/2010/main" val="4164829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Final	</a:t>
            </a:r>
          </a:p>
        </p:txBody>
      </p:sp>
      <p:sp>
        <p:nvSpPr>
          <p:cNvPr id="6" name="Content Placeholder 5"/>
          <p:cNvSpPr>
            <a:spLocks noGrp="1"/>
          </p:cNvSpPr>
          <p:nvPr>
            <p:ph sz="half" idx="1"/>
          </p:nvPr>
        </p:nvSpPr>
        <p:spPr/>
        <p:txBody>
          <a:bodyPr/>
          <a:lstStyle/>
          <a:p>
            <a:r>
              <a:rPr lang="en-US" dirty="0"/>
              <a:t>Demo Reel:</a:t>
            </a:r>
          </a:p>
          <a:p>
            <a:r>
              <a:rPr lang="en-US" dirty="0"/>
              <a:t>Create a demo Reel of all your work including titling and credits</a:t>
            </a:r>
          </a:p>
          <a:p>
            <a:r>
              <a:rPr lang="en-US" dirty="0"/>
              <a:t>Final Critique</a:t>
            </a:r>
          </a:p>
        </p:txBody>
      </p:sp>
      <p:pic>
        <p:nvPicPr>
          <p:cNvPr id="7" name="Picture 16" descr="http://4.bp.blogspot.com/-Ayb19oTUTB8/T7_48jssrRI/AAAAAAAACtM/tGlKp2yVhOY/s1600/Victo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6412" y="668557"/>
            <a:ext cx="3759200" cy="563880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472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163" y="304800"/>
            <a:ext cx="10360501" cy="990600"/>
          </a:xfrm>
        </p:spPr>
        <p:txBody>
          <a:bodyPr>
            <a:normAutofit fontScale="90000"/>
          </a:bodyPr>
          <a:lstStyle/>
          <a:p>
            <a:pPr algn="ctr"/>
            <a:r>
              <a:rPr lang="en-US" altLang="en-US" dirty="0">
                <a:solidFill>
                  <a:srgbClr val="FFFFFF"/>
                </a:solidFill>
                <a:latin typeface="Express Bold" charset="0"/>
                <a:sym typeface="Express Bold" charset="0"/>
              </a:rPr>
              <a:t>SECRETS TO SUCCESS: </a:t>
            </a:r>
            <a:br>
              <a:rPr lang="en-US" altLang="en-US" dirty="0">
                <a:solidFill>
                  <a:srgbClr val="FFFFFF"/>
                </a:solidFill>
                <a:latin typeface="Express Bold" charset="0"/>
                <a:sym typeface="Express Bold" charset="0"/>
              </a:rPr>
            </a:br>
            <a:endParaRPr lang="en-US" dirty="0"/>
          </a:p>
        </p:txBody>
      </p:sp>
      <p:pic>
        <p:nvPicPr>
          <p:cNvPr id="10" name="Picture 10" descr="http://www.sabbathrecorder.com/wp-content/uploads/2013/04/p07-Pro-Con-cover-CLR.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6212" y="1331745"/>
            <a:ext cx="3025164" cy="521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
          <p:cNvGrpSpPr>
            <a:grpSpLocks/>
          </p:cNvGrpSpPr>
          <p:nvPr/>
        </p:nvGrpSpPr>
        <p:grpSpPr bwMode="auto">
          <a:xfrm>
            <a:off x="7161212" y="1295400"/>
            <a:ext cx="3824288" cy="5096715"/>
            <a:chOff x="0" y="0"/>
            <a:chExt cx="3632" cy="4704"/>
          </a:xfrm>
        </p:grpSpPr>
        <p:sp>
          <p:nvSpPr>
            <p:cNvPr id="12" name="Rectangle 6"/>
            <p:cNvSpPr>
              <a:spLocks/>
            </p:cNvSpPr>
            <p:nvPr/>
          </p:nvSpPr>
          <p:spPr bwMode="auto">
            <a:xfrm>
              <a:off x="40" y="40"/>
              <a:ext cx="3552" cy="462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ct val="20000"/>
                </a:spcBef>
                <a:buClr>
                  <a:schemeClr val="accent1"/>
                </a:buClr>
                <a:buSzPct val="80000"/>
                <a:buFont typeface="Wingdings 2" panose="05020102010507070707" pitchFamily="18" charset="2"/>
                <a:buChar char=""/>
                <a:defRPr sz="4300">
                  <a:solidFill>
                    <a:schemeClr val="tx1"/>
                  </a:solidFill>
                  <a:latin typeface="Arial" panose="020B0604020202020204" pitchFamily="34" charset="0"/>
                </a:defRPr>
              </a:lvl1pPr>
              <a:lvl2pPr marL="742950" indent="-285750">
                <a:spcBef>
                  <a:spcPct val="20000"/>
                </a:spcBef>
                <a:buClr>
                  <a:schemeClr val="accent1"/>
                </a:buClr>
                <a:buSzPct val="90000"/>
                <a:buFont typeface="Wingdings 2" panose="05020102010507070707" pitchFamily="18" charset="2"/>
                <a:buChar char=""/>
                <a:defRPr sz="37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3400">
                  <a:solidFill>
                    <a:schemeClr val="tx1"/>
                  </a:solidFill>
                  <a:latin typeface="Arial" panose="020B0604020202020204" pitchFamily="34" charset="0"/>
                </a:defRPr>
              </a:lvl3pPr>
              <a:lvl4pPr marL="1600200" indent="-228600">
                <a:spcBef>
                  <a:spcPct val="20000"/>
                </a:spcBef>
                <a:buClr>
                  <a:srgbClr val="8D89A4"/>
                </a:buClr>
                <a:buSzPct val="90000"/>
                <a:buFont typeface="Wingdings 2" panose="05020102010507070707" pitchFamily="18" charset="2"/>
                <a:buChar char=""/>
                <a:defRPr sz="2800">
                  <a:solidFill>
                    <a:schemeClr val="tx1"/>
                  </a:solidFill>
                  <a:latin typeface="Arial" panose="020B0604020202020204" pitchFamily="34" charset="0"/>
                </a:defRPr>
              </a:lvl4pPr>
              <a:lvl5pPr marL="2057400" indent="-228600">
                <a:spcBef>
                  <a:spcPct val="20000"/>
                </a:spcBef>
                <a:buClr>
                  <a:srgbClr val="748560"/>
                </a:buClr>
                <a:buSzPct val="100000"/>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3200">
                <a:solidFill>
                  <a:srgbClr val="4A7594"/>
                </a:solidFill>
                <a:latin typeface="Helvetica Neue Bold Condensed" charset="0"/>
              </a:endParaRPr>
            </a:p>
          </p:txBody>
        </p:sp>
        <p:pic>
          <p:nvPicPr>
            <p:cNvPr id="13"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32" cy="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400400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163" y="304800"/>
            <a:ext cx="10360501" cy="990600"/>
          </a:xfrm>
        </p:spPr>
        <p:txBody>
          <a:bodyPr>
            <a:normAutofit fontScale="90000"/>
          </a:bodyPr>
          <a:lstStyle/>
          <a:p>
            <a:pPr algn="ctr"/>
            <a:r>
              <a:rPr lang="en-US" altLang="en-US" dirty="0">
                <a:solidFill>
                  <a:srgbClr val="FFFFFF"/>
                </a:solidFill>
                <a:latin typeface="Express Bold" charset="0"/>
                <a:sym typeface="Express Bold" charset="0"/>
              </a:rPr>
              <a:t>SECRETS TO SUCCESS: </a:t>
            </a:r>
            <a:br>
              <a:rPr lang="en-US" altLang="en-US" dirty="0">
                <a:solidFill>
                  <a:srgbClr val="FFFFFF"/>
                </a:solidFill>
                <a:latin typeface="Express Bold" charset="0"/>
                <a:sym typeface="Express Bold" charset="0"/>
              </a:rPr>
            </a:br>
            <a:endParaRPr lang="en-US" dirty="0"/>
          </a:p>
        </p:txBody>
      </p:sp>
      <p:grpSp>
        <p:nvGrpSpPr>
          <p:cNvPr id="11" name="Group 5"/>
          <p:cNvGrpSpPr>
            <a:grpSpLocks/>
          </p:cNvGrpSpPr>
          <p:nvPr/>
        </p:nvGrpSpPr>
        <p:grpSpPr bwMode="auto">
          <a:xfrm>
            <a:off x="6704012" y="1295400"/>
            <a:ext cx="5105400" cy="5096715"/>
            <a:chOff x="0" y="0"/>
            <a:chExt cx="3632" cy="4704"/>
          </a:xfrm>
        </p:grpSpPr>
        <p:sp>
          <p:nvSpPr>
            <p:cNvPr id="12" name="Rectangle 6"/>
            <p:cNvSpPr>
              <a:spLocks/>
            </p:cNvSpPr>
            <p:nvPr/>
          </p:nvSpPr>
          <p:spPr bwMode="auto">
            <a:xfrm>
              <a:off x="40" y="40"/>
              <a:ext cx="3552" cy="4624"/>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ct val="20000"/>
                </a:spcBef>
                <a:buClr>
                  <a:schemeClr val="accent1"/>
                </a:buClr>
                <a:buSzPct val="80000"/>
                <a:buFont typeface="Wingdings 2" panose="05020102010507070707" pitchFamily="18" charset="2"/>
                <a:buChar char=""/>
                <a:defRPr sz="4300">
                  <a:solidFill>
                    <a:schemeClr val="tx1"/>
                  </a:solidFill>
                  <a:latin typeface="Arial" panose="020B0604020202020204" pitchFamily="34" charset="0"/>
                </a:defRPr>
              </a:lvl1pPr>
              <a:lvl2pPr marL="742950" indent="-285750">
                <a:spcBef>
                  <a:spcPct val="20000"/>
                </a:spcBef>
                <a:buClr>
                  <a:schemeClr val="accent1"/>
                </a:buClr>
                <a:buSzPct val="90000"/>
                <a:buFont typeface="Wingdings 2" panose="05020102010507070707" pitchFamily="18" charset="2"/>
                <a:buChar char=""/>
                <a:defRPr sz="37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3400">
                  <a:solidFill>
                    <a:schemeClr val="tx1"/>
                  </a:solidFill>
                  <a:latin typeface="Arial" panose="020B0604020202020204" pitchFamily="34" charset="0"/>
                </a:defRPr>
              </a:lvl3pPr>
              <a:lvl4pPr marL="1600200" indent="-228600">
                <a:spcBef>
                  <a:spcPct val="20000"/>
                </a:spcBef>
                <a:buClr>
                  <a:srgbClr val="8D89A4"/>
                </a:buClr>
                <a:buSzPct val="90000"/>
                <a:buFont typeface="Wingdings 2" panose="05020102010507070707" pitchFamily="18" charset="2"/>
                <a:buChar char=""/>
                <a:defRPr sz="2800">
                  <a:solidFill>
                    <a:schemeClr val="tx1"/>
                  </a:solidFill>
                  <a:latin typeface="Arial" panose="020B0604020202020204" pitchFamily="34" charset="0"/>
                </a:defRPr>
              </a:lvl4pPr>
              <a:lvl5pPr marL="2057400" indent="-228600">
                <a:spcBef>
                  <a:spcPct val="20000"/>
                </a:spcBef>
                <a:buClr>
                  <a:srgbClr val="748560"/>
                </a:buClr>
                <a:buSzPct val="100000"/>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3200">
                <a:solidFill>
                  <a:srgbClr val="4A7594"/>
                </a:solidFill>
                <a:latin typeface="Helvetica Neue Bold Condensed" charset="0"/>
              </a:endParaRPr>
            </a:p>
          </p:txBody>
        </p:sp>
        <p:pic>
          <p:nvPicPr>
            <p:cNvPr id="13"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32" cy="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7" name="Picture 11" descr="http://1.bp.blogspot.com/_9WDrcFwP1w8/S_15cgKXiiI/AAAAAAAAAUM/LqLcynKrYbs/s320/attend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12" y="1331745"/>
            <a:ext cx="4018082" cy="52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
          <p:cNvSpPr>
            <a:spLocks/>
          </p:cNvSpPr>
          <p:nvPr/>
        </p:nvSpPr>
        <p:spPr bwMode="auto">
          <a:xfrm>
            <a:off x="6777014" y="1524000"/>
            <a:ext cx="4987972" cy="6350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1" hangingPunct="1">
              <a:defRPr/>
            </a:pPr>
            <a:r>
              <a:rPr lang="en-US" sz="4000" dirty="0">
                <a:solidFill>
                  <a:srgbClr val="FFFFFF"/>
                </a:solidFill>
                <a:latin typeface="Express Bold" charset="0"/>
                <a:sym typeface="Express Bold" charset="0"/>
              </a:rPr>
              <a:t>ATTENDANCE</a:t>
            </a:r>
          </a:p>
        </p:txBody>
      </p:sp>
    </p:spTree>
    <p:extLst>
      <p:ext uri="{BB962C8B-B14F-4D97-AF65-F5344CB8AC3E}">
        <p14:creationId xmlns:p14="http://schemas.microsoft.com/office/powerpoint/2010/main" val="249017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0"/>
                                  </p:iterate>
                                  <p:childTnLst>
                                    <p:set>
                                      <p:cBhvr>
                                        <p:cTn id="6" dur="1" fill="hold">
                                          <p:stCondLst>
                                            <p:cond delay="0"/>
                                          </p:stCondLst>
                                        </p:cTn>
                                        <p:tgtEl>
                                          <p:spTgt spid="16"/>
                                        </p:tgtEl>
                                        <p:attrNameLst>
                                          <p:attrName>style.visibility</p:attrName>
                                        </p:attrNameLst>
                                      </p:cBhvr>
                                      <p:to>
                                        <p:strVal val="visible"/>
                                      </p:to>
                                    </p:set>
                                    <p:anim calcmode="lin" valueType="num">
                                      <p:cBhvr>
                                        <p:cTn id="7" dur="75" fill="hold"/>
                                        <p:tgtEl>
                                          <p:spTgt spid="16"/>
                                        </p:tgtEl>
                                        <p:attrNameLst>
                                          <p:attrName>ppt_w</p:attrName>
                                        </p:attrNameLst>
                                      </p:cBhvr>
                                      <p:tavLst>
                                        <p:tav tm="0">
                                          <p:val>
                                            <p:fltVal val="0"/>
                                          </p:val>
                                        </p:tav>
                                        <p:tav tm="100000">
                                          <p:val>
                                            <p:strVal val="#ppt_w"/>
                                          </p:val>
                                        </p:tav>
                                      </p:tavLst>
                                    </p:anim>
                                    <p:anim calcmode="lin" valueType="num">
                                      <p:cBhvr>
                                        <p:cTn id="8" dur="75"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163" y="304800"/>
            <a:ext cx="10360501" cy="990600"/>
          </a:xfrm>
        </p:spPr>
        <p:txBody>
          <a:bodyPr>
            <a:normAutofit fontScale="90000"/>
          </a:bodyPr>
          <a:lstStyle/>
          <a:p>
            <a:pPr algn="ctr"/>
            <a:r>
              <a:rPr lang="en-US" altLang="en-US" dirty="0">
                <a:solidFill>
                  <a:srgbClr val="FFFFFF"/>
                </a:solidFill>
                <a:latin typeface="Express Bold" charset="0"/>
                <a:sym typeface="Express Bold" charset="0"/>
              </a:rPr>
              <a:t>SECRETS TO SUCCESS: </a:t>
            </a:r>
            <a:br>
              <a:rPr lang="en-US" altLang="en-US" dirty="0">
                <a:solidFill>
                  <a:srgbClr val="FFFFFF"/>
                </a:solidFill>
                <a:latin typeface="Express Bold" charset="0"/>
                <a:sym typeface="Express Bold" charset="0"/>
              </a:rPr>
            </a:br>
            <a:endParaRPr lang="en-US" dirty="0"/>
          </a:p>
        </p:txBody>
      </p:sp>
      <p:grpSp>
        <p:nvGrpSpPr>
          <p:cNvPr id="11" name="Group 5"/>
          <p:cNvGrpSpPr>
            <a:grpSpLocks/>
          </p:cNvGrpSpPr>
          <p:nvPr/>
        </p:nvGrpSpPr>
        <p:grpSpPr bwMode="auto">
          <a:xfrm>
            <a:off x="6704012" y="1295400"/>
            <a:ext cx="5105400" cy="5096715"/>
            <a:chOff x="0" y="0"/>
            <a:chExt cx="3632" cy="4704"/>
          </a:xfrm>
        </p:grpSpPr>
        <p:sp>
          <p:nvSpPr>
            <p:cNvPr id="12" name="Rectangle 6"/>
            <p:cNvSpPr>
              <a:spLocks/>
            </p:cNvSpPr>
            <p:nvPr/>
          </p:nvSpPr>
          <p:spPr bwMode="auto">
            <a:xfrm>
              <a:off x="40" y="40"/>
              <a:ext cx="3552" cy="4624"/>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ct val="20000"/>
                </a:spcBef>
                <a:buClr>
                  <a:schemeClr val="accent1"/>
                </a:buClr>
                <a:buSzPct val="80000"/>
                <a:buFont typeface="Wingdings 2" panose="05020102010507070707" pitchFamily="18" charset="2"/>
                <a:buChar char=""/>
                <a:defRPr sz="4300">
                  <a:solidFill>
                    <a:schemeClr val="tx1"/>
                  </a:solidFill>
                  <a:latin typeface="Arial" panose="020B0604020202020204" pitchFamily="34" charset="0"/>
                </a:defRPr>
              </a:lvl1pPr>
              <a:lvl2pPr marL="742950" indent="-285750">
                <a:spcBef>
                  <a:spcPct val="20000"/>
                </a:spcBef>
                <a:buClr>
                  <a:schemeClr val="accent1"/>
                </a:buClr>
                <a:buSzPct val="90000"/>
                <a:buFont typeface="Wingdings 2" panose="05020102010507070707" pitchFamily="18" charset="2"/>
                <a:buChar char=""/>
                <a:defRPr sz="37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3400">
                  <a:solidFill>
                    <a:schemeClr val="tx1"/>
                  </a:solidFill>
                  <a:latin typeface="Arial" panose="020B0604020202020204" pitchFamily="34" charset="0"/>
                </a:defRPr>
              </a:lvl3pPr>
              <a:lvl4pPr marL="1600200" indent="-228600">
                <a:spcBef>
                  <a:spcPct val="20000"/>
                </a:spcBef>
                <a:buClr>
                  <a:srgbClr val="8D89A4"/>
                </a:buClr>
                <a:buSzPct val="90000"/>
                <a:buFont typeface="Wingdings 2" panose="05020102010507070707" pitchFamily="18" charset="2"/>
                <a:buChar char=""/>
                <a:defRPr sz="2800">
                  <a:solidFill>
                    <a:schemeClr val="tx1"/>
                  </a:solidFill>
                  <a:latin typeface="Arial" panose="020B0604020202020204" pitchFamily="34" charset="0"/>
                </a:defRPr>
              </a:lvl4pPr>
              <a:lvl5pPr marL="2057400" indent="-228600">
                <a:spcBef>
                  <a:spcPct val="20000"/>
                </a:spcBef>
                <a:buClr>
                  <a:srgbClr val="748560"/>
                </a:buClr>
                <a:buSzPct val="100000"/>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3200">
                <a:solidFill>
                  <a:srgbClr val="4A7594"/>
                </a:solidFill>
                <a:latin typeface="Helvetica Neue Bold Condensed" charset="0"/>
              </a:endParaRPr>
            </a:p>
          </p:txBody>
        </p:sp>
        <p:pic>
          <p:nvPicPr>
            <p:cNvPr id="13"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32" cy="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Rectangle 8"/>
          <p:cNvSpPr>
            <a:spLocks/>
          </p:cNvSpPr>
          <p:nvPr/>
        </p:nvSpPr>
        <p:spPr bwMode="auto">
          <a:xfrm>
            <a:off x="6777014" y="1524000"/>
            <a:ext cx="4987972" cy="6350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1" hangingPunct="1">
              <a:defRPr/>
            </a:pPr>
            <a:r>
              <a:rPr lang="en-US" sz="4000" dirty="0">
                <a:solidFill>
                  <a:srgbClr val="FFFFFF"/>
                </a:solidFill>
                <a:latin typeface="Express Bold" charset="0"/>
                <a:sym typeface="Express Bold" charset="0"/>
              </a:rPr>
              <a:t>ATTENDANCE</a:t>
            </a:r>
          </a:p>
        </p:txBody>
      </p:sp>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000" y="2057400"/>
            <a:ext cx="5969000" cy="2727325"/>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9" name="Rectangle 9"/>
          <p:cNvSpPr>
            <a:spLocks/>
          </p:cNvSpPr>
          <p:nvPr/>
        </p:nvSpPr>
        <p:spPr bwMode="auto">
          <a:xfrm>
            <a:off x="5829300" y="2061806"/>
            <a:ext cx="6883400" cy="8763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1" hangingPunct="1">
              <a:defRPr/>
            </a:pPr>
            <a:r>
              <a:rPr lang="en-US" sz="4000" dirty="0">
                <a:solidFill>
                  <a:srgbClr val="FFFFFF"/>
                </a:solidFill>
                <a:latin typeface="Express Bold" charset="0"/>
                <a:sym typeface="Express Bold" charset="0"/>
              </a:rPr>
              <a:t>TENACITY</a:t>
            </a:r>
          </a:p>
        </p:txBody>
      </p:sp>
    </p:spTree>
    <p:extLst>
      <p:ext uri="{BB962C8B-B14F-4D97-AF65-F5344CB8AC3E}">
        <p14:creationId xmlns:p14="http://schemas.microsoft.com/office/powerpoint/2010/main" val="159783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0"/>
                                  </p:iterate>
                                  <p:childTnLst>
                                    <p:set>
                                      <p:cBhvr>
                                        <p:cTn id="6" dur="1" fill="hold">
                                          <p:stCondLst>
                                            <p:cond delay="0"/>
                                          </p:stCondLst>
                                        </p:cTn>
                                        <p:tgtEl>
                                          <p:spTgt spid="16"/>
                                        </p:tgtEl>
                                        <p:attrNameLst>
                                          <p:attrName>style.visibility</p:attrName>
                                        </p:attrNameLst>
                                      </p:cBhvr>
                                      <p:to>
                                        <p:strVal val="visible"/>
                                      </p:to>
                                    </p:set>
                                    <p:anim calcmode="lin" valueType="num">
                                      <p:cBhvr>
                                        <p:cTn id="7" dur="75" fill="hold"/>
                                        <p:tgtEl>
                                          <p:spTgt spid="16"/>
                                        </p:tgtEl>
                                        <p:attrNameLst>
                                          <p:attrName>ppt_w</p:attrName>
                                        </p:attrNameLst>
                                      </p:cBhvr>
                                      <p:tavLst>
                                        <p:tav tm="0">
                                          <p:val>
                                            <p:fltVal val="0"/>
                                          </p:val>
                                        </p:tav>
                                        <p:tav tm="100000">
                                          <p:val>
                                            <p:strVal val="#ppt_w"/>
                                          </p:val>
                                        </p:tav>
                                      </p:tavLst>
                                    </p:anim>
                                    <p:anim calcmode="lin" valueType="num">
                                      <p:cBhvr>
                                        <p:cTn id="8" dur="75" fill="hold"/>
                                        <p:tgtEl>
                                          <p:spTgt spid="16"/>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17" presetClass="entr" presetSubtype="10" fill="hold" grpId="0" nodeType="afterEffect">
                                  <p:stCondLst>
                                    <p:cond delay="0"/>
                                  </p:stCondLst>
                                  <p:iterate type="lt">
                                    <p:tmPct val="100000"/>
                                  </p:iterate>
                                  <p:childTnLst>
                                    <p:set>
                                      <p:cBhvr>
                                        <p:cTn id="11" dur="1" fill="hold">
                                          <p:stCondLst>
                                            <p:cond delay="0"/>
                                          </p:stCondLst>
                                        </p:cTn>
                                        <p:tgtEl>
                                          <p:spTgt spid="9"/>
                                        </p:tgtEl>
                                        <p:attrNameLst>
                                          <p:attrName>style.visibility</p:attrName>
                                        </p:attrNameLst>
                                      </p:cBhvr>
                                      <p:to>
                                        <p:strVal val="visible"/>
                                      </p:to>
                                    </p:set>
                                    <p:anim calcmode="lin" valueType="num">
                                      <p:cBhvr>
                                        <p:cTn id="12" dur="75" fill="hold"/>
                                        <p:tgtEl>
                                          <p:spTgt spid="9"/>
                                        </p:tgtEl>
                                        <p:attrNameLst>
                                          <p:attrName>ppt_w</p:attrName>
                                        </p:attrNameLst>
                                      </p:cBhvr>
                                      <p:tavLst>
                                        <p:tav tm="0">
                                          <p:val>
                                            <p:fltVal val="0"/>
                                          </p:val>
                                        </p:tav>
                                        <p:tav tm="100000">
                                          <p:val>
                                            <p:strVal val="#ppt_w"/>
                                          </p:val>
                                        </p:tav>
                                      </p:tavLst>
                                    </p:anim>
                                    <p:anim calcmode="lin" valueType="num">
                                      <p:cBhvr>
                                        <p:cTn id="13" dur="75"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163" y="304800"/>
            <a:ext cx="10360501" cy="990600"/>
          </a:xfrm>
        </p:spPr>
        <p:txBody>
          <a:bodyPr>
            <a:normAutofit fontScale="90000"/>
          </a:bodyPr>
          <a:lstStyle/>
          <a:p>
            <a:pPr algn="ctr"/>
            <a:r>
              <a:rPr lang="en-US" altLang="en-US" dirty="0">
                <a:solidFill>
                  <a:srgbClr val="FFFFFF"/>
                </a:solidFill>
                <a:latin typeface="Express Bold" charset="0"/>
                <a:sym typeface="Express Bold" charset="0"/>
              </a:rPr>
              <a:t>SECRETS TO SUCCESS: </a:t>
            </a:r>
            <a:br>
              <a:rPr lang="en-US" altLang="en-US" dirty="0">
                <a:solidFill>
                  <a:srgbClr val="FFFFFF"/>
                </a:solidFill>
                <a:latin typeface="Express Bold" charset="0"/>
                <a:sym typeface="Express Bold" charset="0"/>
              </a:rPr>
            </a:br>
            <a:endParaRPr lang="en-US" dirty="0"/>
          </a:p>
        </p:txBody>
      </p:sp>
      <p:grpSp>
        <p:nvGrpSpPr>
          <p:cNvPr id="11" name="Group 5"/>
          <p:cNvGrpSpPr>
            <a:grpSpLocks/>
          </p:cNvGrpSpPr>
          <p:nvPr/>
        </p:nvGrpSpPr>
        <p:grpSpPr bwMode="auto">
          <a:xfrm>
            <a:off x="6704012" y="1295400"/>
            <a:ext cx="5105400" cy="5096715"/>
            <a:chOff x="0" y="0"/>
            <a:chExt cx="3632" cy="4704"/>
          </a:xfrm>
        </p:grpSpPr>
        <p:sp>
          <p:nvSpPr>
            <p:cNvPr id="12" name="Rectangle 6"/>
            <p:cNvSpPr>
              <a:spLocks/>
            </p:cNvSpPr>
            <p:nvPr/>
          </p:nvSpPr>
          <p:spPr bwMode="auto">
            <a:xfrm>
              <a:off x="40" y="40"/>
              <a:ext cx="3552" cy="4624"/>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ct val="20000"/>
                </a:spcBef>
                <a:buClr>
                  <a:schemeClr val="accent1"/>
                </a:buClr>
                <a:buSzPct val="80000"/>
                <a:buFont typeface="Wingdings 2" panose="05020102010507070707" pitchFamily="18" charset="2"/>
                <a:buChar char=""/>
                <a:defRPr sz="4300">
                  <a:solidFill>
                    <a:schemeClr val="tx1"/>
                  </a:solidFill>
                  <a:latin typeface="Arial" panose="020B0604020202020204" pitchFamily="34" charset="0"/>
                </a:defRPr>
              </a:lvl1pPr>
              <a:lvl2pPr marL="742950" indent="-285750">
                <a:spcBef>
                  <a:spcPct val="20000"/>
                </a:spcBef>
                <a:buClr>
                  <a:schemeClr val="accent1"/>
                </a:buClr>
                <a:buSzPct val="90000"/>
                <a:buFont typeface="Wingdings 2" panose="05020102010507070707" pitchFamily="18" charset="2"/>
                <a:buChar char=""/>
                <a:defRPr sz="37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3400">
                  <a:solidFill>
                    <a:schemeClr val="tx1"/>
                  </a:solidFill>
                  <a:latin typeface="Arial" panose="020B0604020202020204" pitchFamily="34" charset="0"/>
                </a:defRPr>
              </a:lvl3pPr>
              <a:lvl4pPr marL="1600200" indent="-228600">
                <a:spcBef>
                  <a:spcPct val="20000"/>
                </a:spcBef>
                <a:buClr>
                  <a:srgbClr val="8D89A4"/>
                </a:buClr>
                <a:buSzPct val="90000"/>
                <a:buFont typeface="Wingdings 2" panose="05020102010507070707" pitchFamily="18" charset="2"/>
                <a:buChar char=""/>
                <a:defRPr sz="2800">
                  <a:solidFill>
                    <a:schemeClr val="tx1"/>
                  </a:solidFill>
                  <a:latin typeface="Arial" panose="020B0604020202020204" pitchFamily="34" charset="0"/>
                </a:defRPr>
              </a:lvl4pPr>
              <a:lvl5pPr marL="2057400" indent="-228600">
                <a:spcBef>
                  <a:spcPct val="20000"/>
                </a:spcBef>
                <a:buClr>
                  <a:srgbClr val="748560"/>
                </a:buClr>
                <a:buSzPct val="100000"/>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3200">
                <a:solidFill>
                  <a:srgbClr val="4A7594"/>
                </a:solidFill>
                <a:latin typeface="Helvetica Neue Bold Condensed" charset="0"/>
              </a:endParaRPr>
            </a:p>
          </p:txBody>
        </p:sp>
        <p:pic>
          <p:nvPicPr>
            <p:cNvPr id="13"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32" cy="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Rectangle 8"/>
          <p:cNvSpPr>
            <a:spLocks/>
          </p:cNvSpPr>
          <p:nvPr/>
        </p:nvSpPr>
        <p:spPr bwMode="auto">
          <a:xfrm>
            <a:off x="6777014" y="1524000"/>
            <a:ext cx="4987972" cy="6350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1" hangingPunct="1">
              <a:defRPr/>
            </a:pPr>
            <a:r>
              <a:rPr lang="en-US" sz="4000" dirty="0">
                <a:solidFill>
                  <a:srgbClr val="FFFFFF"/>
                </a:solidFill>
                <a:latin typeface="Express Bold" charset="0"/>
                <a:sym typeface="Express Bold" charset="0"/>
              </a:rPr>
              <a:t>ATTENDANCE</a:t>
            </a:r>
          </a:p>
        </p:txBody>
      </p:sp>
      <p:sp>
        <p:nvSpPr>
          <p:cNvPr id="9" name="Rectangle 9"/>
          <p:cNvSpPr>
            <a:spLocks/>
          </p:cNvSpPr>
          <p:nvPr/>
        </p:nvSpPr>
        <p:spPr bwMode="auto">
          <a:xfrm>
            <a:off x="5829300" y="2061806"/>
            <a:ext cx="6883400" cy="8763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1" hangingPunct="1">
              <a:defRPr/>
            </a:pPr>
            <a:r>
              <a:rPr lang="en-US" sz="4000" dirty="0">
                <a:solidFill>
                  <a:srgbClr val="FFFFFF"/>
                </a:solidFill>
                <a:latin typeface="Express Bold" charset="0"/>
                <a:sym typeface="Express Bold" charset="0"/>
              </a:rPr>
              <a:t>TENACITY</a:t>
            </a:r>
          </a:p>
        </p:txBody>
      </p:sp>
      <p:sp>
        <p:nvSpPr>
          <p:cNvPr id="10" name="Rectangle 9"/>
          <p:cNvSpPr>
            <a:spLocks/>
          </p:cNvSpPr>
          <p:nvPr/>
        </p:nvSpPr>
        <p:spPr bwMode="auto">
          <a:xfrm>
            <a:off x="5815012" y="2751179"/>
            <a:ext cx="6883400" cy="8763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defRPr/>
            </a:pPr>
            <a:r>
              <a:rPr lang="en-US" sz="4000" dirty="0">
                <a:solidFill>
                  <a:srgbClr val="FFFFFF"/>
                </a:solidFill>
                <a:latin typeface="Express Bold" charset="0"/>
                <a:sym typeface="Express Bold" charset="0"/>
              </a:rPr>
              <a:t>ASK QUESTIONS</a:t>
            </a:r>
          </a:p>
        </p:txBody>
      </p:sp>
      <p:pic>
        <p:nvPicPr>
          <p:cNvPr id="14" name="Picture 13" descr="http://www.netanimations.net/Animated-gif-three-flashing-question-marks-picture-moving.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3829" y="1524000"/>
            <a:ext cx="4481093" cy="448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16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0"/>
                                  </p:iterate>
                                  <p:childTnLst>
                                    <p:set>
                                      <p:cBhvr>
                                        <p:cTn id="6" dur="1" fill="hold">
                                          <p:stCondLst>
                                            <p:cond delay="0"/>
                                          </p:stCondLst>
                                        </p:cTn>
                                        <p:tgtEl>
                                          <p:spTgt spid="16"/>
                                        </p:tgtEl>
                                        <p:attrNameLst>
                                          <p:attrName>style.visibility</p:attrName>
                                        </p:attrNameLst>
                                      </p:cBhvr>
                                      <p:to>
                                        <p:strVal val="visible"/>
                                      </p:to>
                                    </p:set>
                                    <p:anim calcmode="lin" valueType="num">
                                      <p:cBhvr>
                                        <p:cTn id="7" dur="75" fill="hold"/>
                                        <p:tgtEl>
                                          <p:spTgt spid="16"/>
                                        </p:tgtEl>
                                        <p:attrNameLst>
                                          <p:attrName>ppt_w</p:attrName>
                                        </p:attrNameLst>
                                      </p:cBhvr>
                                      <p:tavLst>
                                        <p:tav tm="0">
                                          <p:val>
                                            <p:fltVal val="0"/>
                                          </p:val>
                                        </p:tav>
                                        <p:tav tm="100000">
                                          <p:val>
                                            <p:strVal val="#ppt_w"/>
                                          </p:val>
                                        </p:tav>
                                      </p:tavLst>
                                    </p:anim>
                                    <p:anim calcmode="lin" valueType="num">
                                      <p:cBhvr>
                                        <p:cTn id="8" dur="75" fill="hold"/>
                                        <p:tgtEl>
                                          <p:spTgt spid="16"/>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17" presetClass="entr" presetSubtype="10" fill="hold" grpId="0" nodeType="afterEffect">
                                  <p:stCondLst>
                                    <p:cond delay="0"/>
                                  </p:stCondLst>
                                  <p:iterate type="lt">
                                    <p:tmPct val="100000"/>
                                  </p:iterate>
                                  <p:childTnLst>
                                    <p:set>
                                      <p:cBhvr>
                                        <p:cTn id="11" dur="1" fill="hold">
                                          <p:stCondLst>
                                            <p:cond delay="0"/>
                                          </p:stCondLst>
                                        </p:cTn>
                                        <p:tgtEl>
                                          <p:spTgt spid="9"/>
                                        </p:tgtEl>
                                        <p:attrNameLst>
                                          <p:attrName>style.visibility</p:attrName>
                                        </p:attrNameLst>
                                      </p:cBhvr>
                                      <p:to>
                                        <p:strVal val="visible"/>
                                      </p:to>
                                    </p:set>
                                    <p:anim calcmode="lin" valueType="num">
                                      <p:cBhvr>
                                        <p:cTn id="12" dur="75" fill="hold"/>
                                        <p:tgtEl>
                                          <p:spTgt spid="9"/>
                                        </p:tgtEl>
                                        <p:attrNameLst>
                                          <p:attrName>ppt_w</p:attrName>
                                        </p:attrNameLst>
                                      </p:cBhvr>
                                      <p:tavLst>
                                        <p:tav tm="0">
                                          <p:val>
                                            <p:fltVal val="0"/>
                                          </p:val>
                                        </p:tav>
                                        <p:tav tm="100000">
                                          <p:val>
                                            <p:strVal val="#ppt_w"/>
                                          </p:val>
                                        </p:tav>
                                      </p:tavLst>
                                    </p:anim>
                                    <p:anim calcmode="lin" valueType="num">
                                      <p:cBhvr>
                                        <p:cTn id="13" dur="75" fill="hold"/>
                                        <p:tgtEl>
                                          <p:spTgt spid="9"/>
                                        </p:tgtEl>
                                        <p:attrNameLst>
                                          <p:attrName>ppt_h</p:attrName>
                                        </p:attrNameLst>
                                      </p:cBhvr>
                                      <p:tavLst>
                                        <p:tav tm="0">
                                          <p:val>
                                            <p:strVal val="#ppt_h"/>
                                          </p:val>
                                        </p:tav>
                                        <p:tav tm="100000">
                                          <p:val>
                                            <p:strVal val="#ppt_h"/>
                                          </p:val>
                                        </p:tav>
                                      </p:tavLst>
                                    </p:anim>
                                  </p:childTnLst>
                                </p:cTn>
                              </p:par>
                            </p:childTnLst>
                          </p:cTn>
                        </p:par>
                        <p:par>
                          <p:cTn id="14" fill="hold">
                            <p:stCondLst>
                              <p:cond delay="1350"/>
                            </p:stCondLst>
                            <p:childTnLst>
                              <p:par>
                                <p:cTn id="15" presetID="17" presetClass="entr" presetSubtype="10" fill="hold" grpId="0" nodeType="afterEffect">
                                  <p:stCondLst>
                                    <p:cond delay="0"/>
                                  </p:stCondLst>
                                  <p:iterate type="lt">
                                    <p:tmPct val="10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75" fill="hold"/>
                                        <p:tgtEl>
                                          <p:spTgt spid="10"/>
                                        </p:tgtEl>
                                        <p:attrNameLst>
                                          <p:attrName>ppt_w</p:attrName>
                                        </p:attrNameLst>
                                      </p:cBhvr>
                                      <p:tavLst>
                                        <p:tav tm="0">
                                          <p:val>
                                            <p:fltVal val="0"/>
                                          </p:val>
                                        </p:tav>
                                        <p:tav tm="100000">
                                          <p:val>
                                            <p:strVal val="#ppt_w"/>
                                          </p:val>
                                        </p:tav>
                                      </p:tavLst>
                                    </p:anim>
                                    <p:anim calcmode="lin" valueType="num">
                                      <p:cBhvr>
                                        <p:cTn id="18" dur="75"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9" grpId="0" autoUpdateAnimBg="0"/>
      <p:bldP spid="1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163" y="304800"/>
            <a:ext cx="10360501" cy="990600"/>
          </a:xfrm>
        </p:spPr>
        <p:txBody>
          <a:bodyPr>
            <a:normAutofit fontScale="90000"/>
          </a:bodyPr>
          <a:lstStyle/>
          <a:p>
            <a:pPr algn="ctr"/>
            <a:r>
              <a:rPr lang="en-US" altLang="en-US" dirty="0">
                <a:solidFill>
                  <a:srgbClr val="FFFFFF"/>
                </a:solidFill>
                <a:latin typeface="Express Bold" charset="0"/>
                <a:sym typeface="Express Bold" charset="0"/>
              </a:rPr>
              <a:t>SECRETS TO SUCCESS: </a:t>
            </a:r>
            <a:br>
              <a:rPr lang="en-US" altLang="en-US" dirty="0">
                <a:solidFill>
                  <a:srgbClr val="FFFFFF"/>
                </a:solidFill>
                <a:latin typeface="Express Bold" charset="0"/>
                <a:sym typeface="Express Bold" charset="0"/>
              </a:rPr>
            </a:br>
            <a:endParaRPr lang="en-US" dirty="0"/>
          </a:p>
        </p:txBody>
      </p:sp>
      <p:grpSp>
        <p:nvGrpSpPr>
          <p:cNvPr id="11" name="Group 5"/>
          <p:cNvGrpSpPr>
            <a:grpSpLocks/>
          </p:cNvGrpSpPr>
          <p:nvPr/>
        </p:nvGrpSpPr>
        <p:grpSpPr bwMode="auto">
          <a:xfrm>
            <a:off x="6704012" y="1295400"/>
            <a:ext cx="5105400" cy="5096715"/>
            <a:chOff x="0" y="0"/>
            <a:chExt cx="3632" cy="4704"/>
          </a:xfrm>
        </p:grpSpPr>
        <p:sp>
          <p:nvSpPr>
            <p:cNvPr id="12" name="Rectangle 6"/>
            <p:cNvSpPr>
              <a:spLocks/>
            </p:cNvSpPr>
            <p:nvPr/>
          </p:nvSpPr>
          <p:spPr bwMode="auto">
            <a:xfrm>
              <a:off x="40" y="40"/>
              <a:ext cx="3552" cy="4624"/>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ct val="20000"/>
                </a:spcBef>
                <a:buClr>
                  <a:schemeClr val="accent1"/>
                </a:buClr>
                <a:buSzPct val="80000"/>
                <a:buFont typeface="Wingdings 2" panose="05020102010507070707" pitchFamily="18" charset="2"/>
                <a:buChar char=""/>
                <a:defRPr sz="4300">
                  <a:solidFill>
                    <a:schemeClr val="tx1"/>
                  </a:solidFill>
                  <a:latin typeface="Arial" panose="020B0604020202020204" pitchFamily="34" charset="0"/>
                </a:defRPr>
              </a:lvl1pPr>
              <a:lvl2pPr marL="742950" indent="-285750">
                <a:spcBef>
                  <a:spcPct val="20000"/>
                </a:spcBef>
                <a:buClr>
                  <a:schemeClr val="accent1"/>
                </a:buClr>
                <a:buSzPct val="90000"/>
                <a:buFont typeface="Wingdings 2" panose="05020102010507070707" pitchFamily="18" charset="2"/>
                <a:buChar char=""/>
                <a:defRPr sz="37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3400">
                  <a:solidFill>
                    <a:schemeClr val="tx1"/>
                  </a:solidFill>
                  <a:latin typeface="Arial" panose="020B0604020202020204" pitchFamily="34" charset="0"/>
                </a:defRPr>
              </a:lvl3pPr>
              <a:lvl4pPr marL="1600200" indent="-228600">
                <a:spcBef>
                  <a:spcPct val="20000"/>
                </a:spcBef>
                <a:buClr>
                  <a:srgbClr val="8D89A4"/>
                </a:buClr>
                <a:buSzPct val="90000"/>
                <a:buFont typeface="Wingdings 2" panose="05020102010507070707" pitchFamily="18" charset="2"/>
                <a:buChar char=""/>
                <a:defRPr sz="2800">
                  <a:solidFill>
                    <a:schemeClr val="tx1"/>
                  </a:solidFill>
                  <a:latin typeface="Arial" panose="020B0604020202020204" pitchFamily="34" charset="0"/>
                </a:defRPr>
              </a:lvl4pPr>
              <a:lvl5pPr marL="2057400" indent="-228600">
                <a:spcBef>
                  <a:spcPct val="20000"/>
                </a:spcBef>
                <a:buClr>
                  <a:srgbClr val="748560"/>
                </a:buClr>
                <a:buSzPct val="100000"/>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3200">
                <a:solidFill>
                  <a:srgbClr val="4A7594"/>
                </a:solidFill>
                <a:latin typeface="Helvetica Neue Bold Condensed" charset="0"/>
              </a:endParaRPr>
            </a:p>
          </p:txBody>
        </p:sp>
        <p:pic>
          <p:nvPicPr>
            <p:cNvPr id="13"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32" cy="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Rectangle 8"/>
          <p:cNvSpPr>
            <a:spLocks/>
          </p:cNvSpPr>
          <p:nvPr/>
        </p:nvSpPr>
        <p:spPr bwMode="auto">
          <a:xfrm>
            <a:off x="6777014" y="1524000"/>
            <a:ext cx="4987972" cy="6350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1" hangingPunct="1">
              <a:defRPr/>
            </a:pPr>
            <a:r>
              <a:rPr lang="en-US" sz="4000" dirty="0">
                <a:solidFill>
                  <a:srgbClr val="FFFFFF"/>
                </a:solidFill>
                <a:latin typeface="Express Bold" charset="0"/>
                <a:sym typeface="Express Bold" charset="0"/>
              </a:rPr>
              <a:t>ATTENDANCE</a:t>
            </a:r>
          </a:p>
        </p:txBody>
      </p:sp>
      <p:sp>
        <p:nvSpPr>
          <p:cNvPr id="9" name="Rectangle 9"/>
          <p:cNvSpPr>
            <a:spLocks/>
          </p:cNvSpPr>
          <p:nvPr/>
        </p:nvSpPr>
        <p:spPr bwMode="auto">
          <a:xfrm>
            <a:off x="5829300" y="2061806"/>
            <a:ext cx="6883400" cy="8763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1" hangingPunct="1">
              <a:defRPr/>
            </a:pPr>
            <a:r>
              <a:rPr lang="en-US" sz="4000" dirty="0">
                <a:solidFill>
                  <a:srgbClr val="FFFFFF"/>
                </a:solidFill>
                <a:latin typeface="Express Bold" charset="0"/>
                <a:sym typeface="Express Bold" charset="0"/>
              </a:rPr>
              <a:t>TENACITY</a:t>
            </a:r>
          </a:p>
        </p:txBody>
      </p:sp>
      <p:sp>
        <p:nvSpPr>
          <p:cNvPr id="10" name="Rectangle 9"/>
          <p:cNvSpPr>
            <a:spLocks/>
          </p:cNvSpPr>
          <p:nvPr/>
        </p:nvSpPr>
        <p:spPr bwMode="auto">
          <a:xfrm>
            <a:off x="5815012" y="2751179"/>
            <a:ext cx="6883400" cy="8763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defRPr/>
            </a:pPr>
            <a:r>
              <a:rPr lang="en-US" sz="4000" dirty="0">
                <a:solidFill>
                  <a:srgbClr val="FFFFFF"/>
                </a:solidFill>
                <a:latin typeface="Express Bold" charset="0"/>
                <a:sym typeface="Express Bold" charset="0"/>
              </a:rPr>
              <a:t>ASK QUESTIONS</a:t>
            </a:r>
          </a:p>
        </p:txBody>
      </p:sp>
      <p:sp>
        <p:nvSpPr>
          <p:cNvPr id="15" name="Rectangle 14"/>
          <p:cNvSpPr>
            <a:spLocks/>
          </p:cNvSpPr>
          <p:nvPr/>
        </p:nvSpPr>
        <p:spPr bwMode="auto">
          <a:xfrm>
            <a:off x="5778920" y="3440552"/>
            <a:ext cx="6883400" cy="8763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defRPr/>
            </a:pPr>
            <a:r>
              <a:rPr lang="en-US" sz="4000" dirty="0">
                <a:solidFill>
                  <a:srgbClr val="FFFFFF"/>
                </a:solidFill>
                <a:latin typeface="Express Bold" charset="0"/>
                <a:sym typeface="Express Bold" charset="0"/>
              </a:rPr>
              <a:t>PRESENTATION</a:t>
            </a:r>
          </a:p>
        </p:txBody>
      </p:sp>
      <p:pic>
        <p:nvPicPr>
          <p:cNvPr id="17" name="Picture 14" descr="http://ucwbling.chicagolandwritingcenters.org/wp-content/uploads/2013/02/9-giving-a-presentation.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476" y="1287624"/>
            <a:ext cx="55387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6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0"/>
                                  </p:iterate>
                                  <p:childTnLst>
                                    <p:set>
                                      <p:cBhvr>
                                        <p:cTn id="6" dur="1" fill="hold">
                                          <p:stCondLst>
                                            <p:cond delay="0"/>
                                          </p:stCondLst>
                                        </p:cTn>
                                        <p:tgtEl>
                                          <p:spTgt spid="16"/>
                                        </p:tgtEl>
                                        <p:attrNameLst>
                                          <p:attrName>style.visibility</p:attrName>
                                        </p:attrNameLst>
                                      </p:cBhvr>
                                      <p:to>
                                        <p:strVal val="visible"/>
                                      </p:to>
                                    </p:set>
                                    <p:anim calcmode="lin" valueType="num">
                                      <p:cBhvr>
                                        <p:cTn id="7" dur="75" fill="hold"/>
                                        <p:tgtEl>
                                          <p:spTgt spid="16"/>
                                        </p:tgtEl>
                                        <p:attrNameLst>
                                          <p:attrName>ppt_w</p:attrName>
                                        </p:attrNameLst>
                                      </p:cBhvr>
                                      <p:tavLst>
                                        <p:tav tm="0">
                                          <p:val>
                                            <p:fltVal val="0"/>
                                          </p:val>
                                        </p:tav>
                                        <p:tav tm="100000">
                                          <p:val>
                                            <p:strVal val="#ppt_w"/>
                                          </p:val>
                                        </p:tav>
                                      </p:tavLst>
                                    </p:anim>
                                    <p:anim calcmode="lin" valueType="num">
                                      <p:cBhvr>
                                        <p:cTn id="8" dur="75" fill="hold"/>
                                        <p:tgtEl>
                                          <p:spTgt spid="16"/>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17" presetClass="entr" presetSubtype="10" fill="hold" grpId="0" nodeType="afterEffect">
                                  <p:stCondLst>
                                    <p:cond delay="0"/>
                                  </p:stCondLst>
                                  <p:iterate type="lt">
                                    <p:tmPct val="100000"/>
                                  </p:iterate>
                                  <p:childTnLst>
                                    <p:set>
                                      <p:cBhvr>
                                        <p:cTn id="11" dur="1" fill="hold">
                                          <p:stCondLst>
                                            <p:cond delay="0"/>
                                          </p:stCondLst>
                                        </p:cTn>
                                        <p:tgtEl>
                                          <p:spTgt spid="9"/>
                                        </p:tgtEl>
                                        <p:attrNameLst>
                                          <p:attrName>style.visibility</p:attrName>
                                        </p:attrNameLst>
                                      </p:cBhvr>
                                      <p:to>
                                        <p:strVal val="visible"/>
                                      </p:to>
                                    </p:set>
                                    <p:anim calcmode="lin" valueType="num">
                                      <p:cBhvr>
                                        <p:cTn id="12" dur="75" fill="hold"/>
                                        <p:tgtEl>
                                          <p:spTgt spid="9"/>
                                        </p:tgtEl>
                                        <p:attrNameLst>
                                          <p:attrName>ppt_w</p:attrName>
                                        </p:attrNameLst>
                                      </p:cBhvr>
                                      <p:tavLst>
                                        <p:tav tm="0">
                                          <p:val>
                                            <p:fltVal val="0"/>
                                          </p:val>
                                        </p:tav>
                                        <p:tav tm="100000">
                                          <p:val>
                                            <p:strVal val="#ppt_w"/>
                                          </p:val>
                                        </p:tav>
                                      </p:tavLst>
                                    </p:anim>
                                    <p:anim calcmode="lin" valueType="num">
                                      <p:cBhvr>
                                        <p:cTn id="13" dur="75" fill="hold"/>
                                        <p:tgtEl>
                                          <p:spTgt spid="9"/>
                                        </p:tgtEl>
                                        <p:attrNameLst>
                                          <p:attrName>ppt_h</p:attrName>
                                        </p:attrNameLst>
                                      </p:cBhvr>
                                      <p:tavLst>
                                        <p:tav tm="0">
                                          <p:val>
                                            <p:strVal val="#ppt_h"/>
                                          </p:val>
                                        </p:tav>
                                        <p:tav tm="100000">
                                          <p:val>
                                            <p:strVal val="#ppt_h"/>
                                          </p:val>
                                        </p:tav>
                                      </p:tavLst>
                                    </p:anim>
                                  </p:childTnLst>
                                </p:cTn>
                              </p:par>
                            </p:childTnLst>
                          </p:cTn>
                        </p:par>
                        <p:par>
                          <p:cTn id="14" fill="hold">
                            <p:stCondLst>
                              <p:cond delay="1350"/>
                            </p:stCondLst>
                            <p:childTnLst>
                              <p:par>
                                <p:cTn id="15" presetID="17" presetClass="entr" presetSubtype="10" fill="hold" grpId="0" nodeType="afterEffect">
                                  <p:stCondLst>
                                    <p:cond delay="0"/>
                                  </p:stCondLst>
                                  <p:iterate type="lt">
                                    <p:tmPct val="10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75" fill="hold"/>
                                        <p:tgtEl>
                                          <p:spTgt spid="10"/>
                                        </p:tgtEl>
                                        <p:attrNameLst>
                                          <p:attrName>ppt_w</p:attrName>
                                        </p:attrNameLst>
                                      </p:cBhvr>
                                      <p:tavLst>
                                        <p:tav tm="0">
                                          <p:val>
                                            <p:fltVal val="0"/>
                                          </p:val>
                                        </p:tav>
                                        <p:tav tm="100000">
                                          <p:val>
                                            <p:strVal val="#ppt_w"/>
                                          </p:val>
                                        </p:tav>
                                      </p:tavLst>
                                    </p:anim>
                                    <p:anim calcmode="lin" valueType="num">
                                      <p:cBhvr>
                                        <p:cTn id="18" dur="75" fill="hold"/>
                                        <p:tgtEl>
                                          <p:spTgt spid="10"/>
                                        </p:tgtEl>
                                        <p:attrNameLst>
                                          <p:attrName>ppt_h</p:attrName>
                                        </p:attrNameLst>
                                      </p:cBhvr>
                                      <p:tavLst>
                                        <p:tav tm="0">
                                          <p:val>
                                            <p:strVal val="#ppt_h"/>
                                          </p:val>
                                        </p:tav>
                                        <p:tav tm="100000">
                                          <p:val>
                                            <p:strVal val="#ppt_h"/>
                                          </p:val>
                                        </p:tav>
                                      </p:tavLst>
                                    </p:anim>
                                  </p:childTnLst>
                                </p:cTn>
                              </p:par>
                            </p:childTnLst>
                          </p:cTn>
                        </p:par>
                        <p:par>
                          <p:cTn id="19" fill="hold">
                            <p:stCondLst>
                              <p:cond delay="2250"/>
                            </p:stCondLst>
                            <p:childTnLst>
                              <p:par>
                                <p:cTn id="20" presetID="17" presetClass="entr" presetSubtype="10" fill="hold" grpId="0" nodeType="afterEffect">
                                  <p:stCondLst>
                                    <p:cond delay="0"/>
                                  </p:stCondLst>
                                  <p:iterate type="lt">
                                    <p:tmPct val="100000"/>
                                  </p:iterate>
                                  <p:childTnLst>
                                    <p:set>
                                      <p:cBhvr>
                                        <p:cTn id="21" dur="1" fill="hold">
                                          <p:stCondLst>
                                            <p:cond delay="0"/>
                                          </p:stCondLst>
                                        </p:cTn>
                                        <p:tgtEl>
                                          <p:spTgt spid="15"/>
                                        </p:tgtEl>
                                        <p:attrNameLst>
                                          <p:attrName>style.visibility</p:attrName>
                                        </p:attrNameLst>
                                      </p:cBhvr>
                                      <p:to>
                                        <p:strVal val="visible"/>
                                      </p:to>
                                    </p:set>
                                    <p:anim calcmode="lin" valueType="num">
                                      <p:cBhvr>
                                        <p:cTn id="22" dur="75" fill="hold"/>
                                        <p:tgtEl>
                                          <p:spTgt spid="15"/>
                                        </p:tgtEl>
                                        <p:attrNameLst>
                                          <p:attrName>ppt_w</p:attrName>
                                        </p:attrNameLst>
                                      </p:cBhvr>
                                      <p:tavLst>
                                        <p:tav tm="0">
                                          <p:val>
                                            <p:fltVal val="0"/>
                                          </p:val>
                                        </p:tav>
                                        <p:tav tm="100000">
                                          <p:val>
                                            <p:strVal val="#ppt_w"/>
                                          </p:val>
                                        </p:tav>
                                      </p:tavLst>
                                    </p:anim>
                                    <p:anim calcmode="lin" valueType="num">
                                      <p:cBhvr>
                                        <p:cTn id="23" dur="75"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9" grpId="0" autoUpdateAnimBg="0"/>
      <p:bldP spid="10" grpId="0" autoUpdateAnimBg="0"/>
      <p:bldP spid="1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163" y="304800"/>
            <a:ext cx="10360501" cy="990600"/>
          </a:xfrm>
        </p:spPr>
        <p:txBody>
          <a:bodyPr>
            <a:normAutofit fontScale="90000"/>
          </a:bodyPr>
          <a:lstStyle/>
          <a:p>
            <a:pPr algn="ctr"/>
            <a:r>
              <a:rPr lang="en-US" altLang="en-US" dirty="0">
                <a:solidFill>
                  <a:srgbClr val="FFFFFF"/>
                </a:solidFill>
                <a:latin typeface="Express Bold" charset="0"/>
                <a:sym typeface="Express Bold" charset="0"/>
              </a:rPr>
              <a:t>SECRETS TO SUCCESS: </a:t>
            </a:r>
            <a:br>
              <a:rPr lang="en-US" altLang="en-US" dirty="0">
                <a:solidFill>
                  <a:srgbClr val="FFFFFF"/>
                </a:solidFill>
                <a:latin typeface="Express Bold" charset="0"/>
                <a:sym typeface="Express Bold" charset="0"/>
              </a:rPr>
            </a:br>
            <a:endParaRPr lang="en-US" dirty="0"/>
          </a:p>
        </p:txBody>
      </p:sp>
      <p:grpSp>
        <p:nvGrpSpPr>
          <p:cNvPr id="11" name="Group 5"/>
          <p:cNvGrpSpPr>
            <a:grpSpLocks/>
          </p:cNvGrpSpPr>
          <p:nvPr/>
        </p:nvGrpSpPr>
        <p:grpSpPr bwMode="auto">
          <a:xfrm>
            <a:off x="6704012" y="1295400"/>
            <a:ext cx="5105400" cy="5096715"/>
            <a:chOff x="0" y="0"/>
            <a:chExt cx="3632" cy="4704"/>
          </a:xfrm>
        </p:grpSpPr>
        <p:sp>
          <p:nvSpPr>
            <p:cNvPr id="12" name="Rectangle 6"/>
            <p:cNvSpPr>
              <a:spLocks/>
            </p:cNvSpPr>
            <p:nvPr/>
          </p:nvSpPr>
          <p:spPr bwMode="auto">
            <a:xfrm>
              <a:off x="40" y="40"/>
              <a:ext cx="3552" cy="4624"/>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ct val="20000"/>
                </a:spcBef>
                <a:buClr>
                  <a:schemeClr val="accent1"/>
                </a:buClr>
                <a:buSzPct val="80000"/>
                <a:buFont typeface="Wingdings 2" panose="05020102010507070707" pitchFamily="18" charset="2"/>
                <a:buChar char=""/>
                <a:defRPr sz="4300">
                  <a:solidFill>
                    <a:schemeClr val="tx1"/>
                  </a:solidFill>
                  <a:latin typeface="Arial" panose="020B0604020202020204" pitchFamily="34" charset="0"/>
                </a:defRPr>
              </a:lvl1pPr>
              <a:lvl2pPr marL="742950" indent="-285750">
                <a:spcBef>
                  <a:spcPct val="20000"/>
                </a:spcBef>
                <a:buClr>
                  <a:schemeClr val="accent1"/>
                </a:buClr>
                <a:buSzPct val="90000"/>
                <a:buFont typeface="Wingdings 2" panose="05020102010507070707" pitchFamily="18" charset="2"/>
                <a:buChar char=""/>
                <a:defRPr sz="37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3400">
                  <a:solidFill>
                    <a:schemeClr val="tx1"/>
                  </a:solidFill>
                  <a:latin typeface="Arial" panose="020B0604020202020204" pitchFamily="34" charset="0"/>
                </a:defRPr>
              </a:lvl3pPr>
              <a:lvl4pPr marL="1600200" indent="-228600">
                <a:spcBef>
                  <a:spcPct val="20000"/>
                </a:spcBef>
                <a:buClr>
                  <a:srgbClr val="8D89A4"/>
                </a:buClr>
                <a:buSzPct val="90000"/>
                <a:buFont typeface="Wingdings 2" panose="05020102010507070707" pitchFamily="18" charset="2"/>
                <a:buChar char=""/>
                <a:defRPr sz="2800">
                  <a:solidFill>
                    <a:schemeClr val="tx1"/>
                  </a:solidFill>
                  <a:latin typeface="Arial" panose="020B0604020202020204" pitchFamily="34" charset="0"/>
                </a:defRPr>
              </a:lvl4pPr>
              <a:lvl5pPr marL="2057400" indent="-228600">
                <a:spcBef>
                  <a:spcPct val="20000"/>
                </a:spcBef>
                <a:buClr>
                  <a:srgbClr val="748560"/>
                </a:buClr>
                <a:buSzPct val="100000"/>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3200">
                <a:solidFill>
                  <a:srgbClr val="4A7594"/>
                </a:solidFill>
                <a:latin typeface="Helvetica Neue Bold Condensed" charset="0"/>
              </a:endParaRPr>
            </a:p>
          </p:txBody>
        </p:sp>
        <p:pic>
          <p:nvPicPr>
            <p:cNvPr id="13"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32" cy="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Rectangle 8"/>
          <p:cNvSpPr>
            <a:spLocks/>
          </p:cNvSpPr>
          <p:nvPr/>
        </p:nvSpPr>
        <p:spPr bwMode="auto">
          <a:xfrm>
            <a:off x="6777014" y="1524000"/>
            <a:ext cx="4987972" cy="6350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1" hangingPunct="1">
              <a:defRPr/>
            </a:pPr>
            <a:r>
              <a:rPr lang="en-US" sz="4000" dirty="0">
                <a:solidFill>
                  <a:srgbClr val="FFFFFF"/>
                </a:solidFill>
                <a:latin typeface="Express Bold" charset="0"/>
                <a:sym typeface="Express Bold" charset="0"/>
              </a:rPr>
              <a:t>ATTENDANCE</a:t>
            </a:r>
          </a:p>
        </p:txBody>
      </p:sp>
      <p:sp>
        <p:nvSpPr>
          <p:cNvPr id="9" name="Rectangle 9"/>
          <p:cNvSpPr>
            <a:spLocks/>
          </p:cNvSpPr>
          <p:nvPr/>
        </p:nvSpPr>
        <p:spPr bwMode="auto">
          <a:xfrm>
            <a:off x="5829300" y="2061806"/>
            <a:ext cx="6883400" cy="8763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1" hangingPunct="1">
              <a:defRPr/>
            </a:pPr>
            <a:r>
              <a:rPr lang="en-US" sz="4000" dirty="0">
                <a:solidFill>
                  <a:srgbClr val="FFFFFF"/>
                </a:solidFill>
                <a:latin typeface="Express Bold" charset="0"/>
                <a:sym typeface="Express Bold" charset="0"/>
              </a:rPr>
              <a:t>TENACITY</a:t>
            </a:r>
          </a:p>
        </p:txBody>
      </p:sp>
      <p:sp>
        <p:nvSpPr>
          <p:cNvPr id="10" name="Rectangle 9"/>
          <p:cNvSpPr>
            <a:spLocks/>
          </p:cNvSpPr>
          <p:nvPr/>
        </p:nvSpPr>
        <p:spPr bwMode="auto">
          <a:xfrm>
            <a:off x="5815012" y="2751179"/>
            <a:ext cx="6883400" cy="8763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defRPr/>
            </a:pPr>
            <a:r>
              <a:rPr lang="en-US" sz="4000" dirty="0">
                <a:solidFill>
                  <a:srgbClr val="FFFFFF"/>
                </a:solidFill>
                <a:latin typeface="Express Bold" charset="0"/>
                <a:sym typeface="Express Bold" charset="0"/>
              </a:rPr>
              <a:t>ASK QUESTIONS</a:t>
            </a:r>
          </a:p>
        </p:txBody>
      </p:sp>
      <p:sp>
        <p:nvSpPr>
          <p:cNvPr id="15" name="Rectangle 14"/>
          <p:cNvSpPr>
            <a:spLocks/>
          </p:cNvSpPr>
          <p:nvPr/>
        </p:nvSpPr>
        <p:spPr bwMode="auto">
          <a:xfrm>
            <a:off x="5778920" y="3440552"/>
            <a:ext cx="6883400" cy="8763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defRPr/>
            </a:pPr>
            <a:r>
              <a:rPr lang="en-US" sz="4000" dirty="0">
                <a:solidFill>
                  <a:srgbClr val="FFFFFF"/>
                </a:solidFill>
                <a:latin typeface="Express Bold" charset="0"/>
                <a:sym typeface="Express Bold" charset="0"/>
              </a:rPr>
              <a:t>PRESENTATION</a:t>
            </a:r>
          </a:p>
        </p:txBody>
      </p:sp>
      <p:sp>
        <p:nvSpPr>
          <p:cNvPr id="14" name="Rectangle 13"/>
          <p:cNvSpPr>
            <a:spLocks/>
          </p:cNvSpPr>
          <p:nvPr/>
        </p:nvSpPr>
        <p:spPr bwMode="auto">
          <a:xfrm>
            <a:off x="5778920" y="4214093"/>
            <a:ext cx="6883400" cy="8763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defRPr/>
            </a:pPr>
            <a:r>
              <a:rPr lang="en-US" sz="4000" dirty="0">
                <a:solidFill>
                  <a:srgbClr val="FFFFFF"/>
                </a:solidFill>
                <a:latin typeface="Express Bold" charset="0"/>
                <a:sym typeface="Express Bold" charset="0"/>
              </a:rPr>
              <a:t>ATTITUDE</a:t>
            </a:r>
          </a:p>
        </p:txBody>
      </p:sp>
      <p:pic>
        <p:nvPicPr>
          <p:cNvPr id="18" name="Picture 15" descr="http://awtlblog.vitsco.com/wp-content/uploads/2009/11/Optimus-Pri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42" y="1192766"/>
            <a:ext cx="4004516" cy="519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94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0"/>
                                  </p:iterate>
                                  <p:childTnLst>
                                    <p:set>
                                      <p:cBhvr>
                                        <p:cTn id="6" dur="1" fill="hold">
                                          <p:stCondLst>
                                            <p:cond delay="0"/>
                                          </p:stCondLst>
                                        </p:cTn>
                                        <p:tgtEl>
                                          <p:spTgt spid="16"/>
                                        </p:tgtEl>
                                        <p:attrNameLst>
                                          <p:attrName>style.visibility</p:attrName>
                                        </p:attrNameLst>
                                      </p:cBhvr>
                                      <p:to>
                                        <p:strVal val="visible"/>
                                      </p:to>
                                    </p:set>
                                    <p:anim calcmode="lin" valueType="num">
                                      <p:cBhvr>
                                        <p:cTn id="7" dur="75" fill="hold"/>
                                        <p:tgtEl>
                                          <p:spTgt spid="16"/>
                                        </p:tgtEl>
                                        <p:attrNameLst>
                                          <p:attrName>ppt_w</p:attrName>
                                        </p:attrNameLst>
                                      </p:cBhvr>
                                      <p:tavLst>
                                        <p:tav tm="0">
                                          <p:val>
                                            <p:fltVal val="0"/>
                                          </p:val>
                                        </p:tav>
                                        <p:tav tm="100000">
                                          <p:val>
                                            <p:strVal val="#ppt_w"/>
                                          </p:val>
                                        </p:tav>
                                      </p:tavLst>
                                    </p:anim>
                                    <p:anim calcmode="lin" valueType="num">
                                      <p:cBhvr>
                                        <p:cTn id="8" dur="75" fill="hold"/>
                                        <p:tgtEl>
                                          <p:spTgt spid="16"/>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17" presetClass="entr" presetSubtype="10" fill="hold" grpId="0" nodeType="afterEffect">
                                  <p:stCondLst>
                                    <p:cond delay="0"/>
                                  </p:stCondLst>
                                  <p:iterate type="lt">
                                    <p:tmPct val="100000"/>
                                  </p:iterate>
                                  <p:childTnLst>
                                    <p:set>
                                      <p:cBhvr>
                                        <p:cTn id="11" dur="1" fill="hold">
                                          <p:stCondLst>
                                            <p:cond delay="0"/>
                                          </p:stCondLst>
                                        </p:cTn>
                                        <p:tgtEl>
                                          <p:spTgt spid="9"/>
                                        </p:tgtEl>
                                        <p:attrNameLst>
                                          <p:attrName>style.visibility</p:attrName>
                                        </p:attrNameLst>
                                      </p:cBhvr>
                                      <p:to>
                                        <p:strVal val="visible"/>
                                      </p:to>
                                    </p:set>
                                    <p:anim calcmode="lin" valueType="num">
                                      <p:cBhvr>
                                        <p:cTn id="12" dur="75" fill="hold"/>
                                        <p:tgtEl>
                                          <p:spTgt spid="9"/>
                                        </p:tgtEl>
                                        <p:attrNameLst>
                                          <p:attrName>ppt_w</p:attrName>
                                        </p:attrNameLst>
                                      </p:cBhvr>
                                      <p:tavLst>
                                        <p:tav tm="0">
                                          <p:val>
                                            <p:fltVal val="0"/>
                                          </p:val>
                                        </p:tav>
                                        <p:tav tm="100000">
                                          <p:val>
                                            <p:strVal val="#ppt_w"/>
                                          </p:val>
                                        </p:tav>
                                      </p:tavLst>
                                    </p:anim>
                                    <p:anim calcmode="lin" valueType="num">
                                      <p:cBhvr>
                                        <p:cTn id="13" dur="75" fill="hold"/>
                                        <p:tgtEl>
                                          <p:spTgt spid="9"/>
                                        </p:tgtEl>
                                        <p:attrNameLst>
                                          <p:attrName>ppt_h</p:attrName>
                                        </p:attrNameLst>
                                      </p:cBhvr>
                                      <p:tavLst>
                                        <p:tav tm="0">
                                          <p:val>
                                            <p:strVal val="#ppt_h"/>
                                          </p:val>
                                        </p:tav>
                                        <p:tav tm="100000">
                                          <p:val>
                                            <p:strVal val="#ppt_h"/>
                                          </p:val>
                                        </p:tav>
                                      </p:tavLst>
                                    </p:anim>
                                  </p:childTnLst>
                                </p:cTn>
                              </p:par>
                            </p:childTnLst>
                          </p:cTn>
                        </p:par>
                        <p:par>
                          <p:cTn id="14" fill="hold">
                            <p:stCondLst>
                              <p:cond delay="1350"/>
                            </p:stCondLst>
                            <p:childTnLst>
                              <p:par>
                                <p:cTn id="15" presetID="17" presetClass="entr" presetSubtype="10" fill="hold" grpId="0" nodeType="afterEffect">
                                  <p:stCondLst>
                                    <p:cond delay="0"/>
                                  </p:stCondLst>
                                  <p:iterate type="lt">
                                    <p:tmPct val="10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75" fill="hold"/>
                                        <p:tgtEl>
                                          <p:spTgt spid="10"/>
                                        </p:tgtEl>
                                        <p:attrNameLst>
                                          <p:attrName>ppt_w</p:attrName>
                                        </p:attrNameLst>
                                      </p:cBhvr>
                                      <p:tavLst>
                                        <p:tav tm="0">
                                          <p:val>
                                            <p:fltVal val="0"/>
                                          </p:val>
                                        </p:tav>
                                        <p:tav tm="100000">
                                          <p:val>
                                            <p:strVal val="#ppt_w"/>
                                          </p:val>
                                        </p:tav>
                                      </p:tavLst>
                                    </p:anim>
                                    <p:anim calcmode="lin" valueType="num">
                                      <p:cBhvr>
                                        <p:cTn id="18" dur="75" fill="hold"/>
                                        <p:tgtEl>
                                          <p:spTgt spid="10"/>
                                        </p:tgtEl>
                                        <p:attrNameLst>
                                          <p:attrName>ppt_h</p:attrName>
                                        </p:attrNameLst>
                                      </p:cBhvr>
                                      <p:tavLst>
                                        <p:tav tm="0">
                                          <p:val>
                                            <p:strVal val="#ppt_h"/>
                                          </p:val>
                                        </p:tav>
                                        <p:tav tm="100000">
                                          <p:val>
                                            <p:strVal val="#ppt_h"/>
                                          </p:val>
                                        </p:tav>
                                      </p:tavLst>
                                    </p:anim>
                                  </p:childTnLst>
                                </p:cTn>
                              </p:par>
                            </p:childTnLst>
                          </p:cTn>
                        </p:par>
                        <p:par>
                          <p:cTn id="19" fill="hold">
                            <p:stCondLst>
                              <p:cond delay="2250"/>
                            </p:stCondLst>
                            <p:childTnLst>
                              <p:par>
                                <p:cTn id="20" presetID="17" presetClass="entr" presetSubtype="10" fill="hold" grpId="0" nodeType="afterEffect">
                                  <p:stCondLst>
                                    <p:cond delay="0"/>
                                  </p:stCondLst>
                                  <p:iterate type="lt">
                                    <p:tmPct val="100000"/>
                                  </p:iterate>
                                  <p:childTnLst>
                                    <p:set>
                                      <p:cBhvr>
                                        <p:cTn id="21" dur="1" fill="hold">
                                          <p:stCondLst>
                                            <p:cond delay="0"/>
                                          </p:stCondLst>
                                        </p:cTn>
                                        <p:tgtEl>
                                          <p:spTgt spid="15"/>
                                        </p:tgtEl>
                                        <p:attrNameLst>
                                          <p:attrName>style.visibility</p:attrName>
                                        </p:attrNameLst>
                                      </p:cBhvr>
                                      <p:to>
                                        <p:strVal val="visible"/>
                                      </p:to>
                                    </p:set>
                                    <p:anim calcmode="lin" valueType="num">
                                      <p:cBhvr>
                                        <p:cTn id="22" dur="75" fill="hold"/>
                                        <p:tgtEl>
                                          <p:spTgt spid="15"/>
                                        </p:tgtEl>
                                        <p:attrNameLst>
                                          <p:attrName>ppt_w</p:attrName>
                                        </p:attrNameLst>
                                      </p:cBhvr>
                                      <p:tavLst>
                                        <p:tav tm="0">
                                          <p:val>
                                            <p:fltVal val="0"/>
                                          </p:val>
                                        </p:tav>
                                        <p:tav tm="100000">
                                          <p:val>
                                            <p:strVal val="#ppt_w"/>
                                          </p:val>
                                        </p:tav>
                                      </p:tavLst>
                                    </p:anim>
                                    <p:anim calcmode="lin" valueType="num">
                                      <p:cBhvr>
                                        <p:cTn id="23" dur="75"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150"/>
                            </p:stCondLst>
                            <p:childTnLst>
                              <p:par>
                                <p:cTn id="25" presetID="17" presetClass="entr" presetSubtype="10" fill="hold" grpId="0" nodeType="afterEffect">
                                  <p:stCondLst>
                                    <p:cond delay="0"/>
                                  </p:stCondLst>
                                  <p:iterate type="lt">
                                    <p:tmPct val="10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75" fill="hold"/>
                                        <p:tgtEl>
                                          <p:spTgt spid="14"/>
                                        </p:tgtEl>
                                        <p:attrNameLst>
                                          <p:attrName>ppt_w</p:attrName>
                                        </p:attrNameLst>
                                      </p:cBhvr>
                                      <p:tavLst>
                                        <p:tav tm="0">
                                          <p:val>
                                            <p:fltVal val="0"/>
                                          </p:val>
                                        </p:tav>
                                        <p:tav tm="100000">
                                          <p:val>
                                            <p:strVal val="#ppt_w"/>
                                          </p:val>
                                        </p:tav>
                                      </p:tavLst>
                                    </p:anim>
                                    <p:anim calcmode="lin" valueType="num">
                                      <p:cBhvr>
                                        <p:cTn id="28" dur="75"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9" grpId="0" autoUpdateAnimBg="0"/>
      <p:bldP spid="10" grpId="0" autoUpdateAnimBg="0"/>
      <p:bldP spid="15" grpId="0" autoUpdateAnimBg="0"/>
      <p:bldP spid="1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0"/>
            <a:r>
              <a:rPr lang="en-US" dirty="0"/>
              <a:t>Who am I</a:t>
            </a:r>
          </a:p>
          <a:p>
            <a:pPr lvl="0"/>
            <a:endParaRPr lang="en-US" dirty="0"/>
          </a:p>
          <a:p>
            <a:pPr lvl="0"/>
            <a:r>
              <a:rPr lang="en-US" dirty="0"/>
              <a:t>What we will learn</a:t>
            </a:r>
          </a:p>
          <a:p>
            <a:pPr lvl="1"/>
            <a:r>
              <a:rPr lang="en-US" dirty="0"/>
              <a:t>Animation Basics</a:t>
            </a:r>
          </a:p>
          <a:p>
            <a:pPr lvl="1"/>
            <a:r>
              <a:rPr lang="en-US" dirty="0"/>
              <a:t>Modeling</a:t>
            </a:r>
          </a:p>
          <a:p>
            <a:pPr lvl="1"/>
            <a:r>
              <a:rPr lang="en-US" dirty="0"/>
              <a:t>Lighting</a:t>
            </a:r>
          </a:p>
          <a:p>
            <a:pPr lvl="1"/>
            <a:r>
              <a:rPr lang="en-US" dirty="0"/>
              <a:t>Digital Sculpting</a:t>
            </a:r>
          </a:p>
          <a:p>
            <a:pPr lvl="1"/>
            <a:r>
              <a:rPr lang="en-US" dirty="0"/>
              <a:t>Making a Reel</a:t>
            </a:r>
          </a:p>
          <a:p>
            <a:pPr marL="274320" lvl="1" indent="0">
              <a:buNone/>
            </a:pPr>
            <a:endParaRPr lang="en-US" dirty="0"/>
          </a:p>
        </p:txBody>
      </p:sp>
      <p:sp>
        <p:nvSpPr>
          <p:cNvPr id="13" name="Title 12"/>
          <p:cNvSpPr>
            <a:spLocks noGrp="1"/>
          </p:cNvSpPr>
          <p:nvPr>
            <p:ph type="title"/>
          </p:nvPr>
        </p:nvSpPr>
        <p:spPr/>
        <p:txBody>
          <a:bodyPr/>
          <a:lstStyle/>
          <a:p>
            <a:r>
              <a:rPr lang="en-US" dirty="0"/>
              <a:t>Intro to the class</a:t>
            </a:r>
          </a:p>
        </p:txBody>
      </p:sp>
    </p:spTree>
    <p:extLst>
      <p:ext uri="{BB962C8B-B14F-4D97-AF65-F5344CB8AC3E}">
        <p14:creationId xmlns:p14="http://schemas.microsoft.com/office/powerpoint/2010/main" val="3912520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163" y="304800"/>
            <a:ext cx="10360501" cy="990600"/>
          </a:xfrm>
        </p:spPr>
        <p:txBody>
          <a:bodyPr>
            <a:normAutofit fontScale="90000"/>
          </a:bodyPr>
          <a:lstStyle/>
          <a:p>
            <a:pPr algn="ctr"/>
            <a:r>
              <a:rPr lang="en-US" altLang="en-US" dirty="0">
                <a:solidFill>
                  <a:srgbClr val="FFFFFF"/>
                </a:solidFill>
                <a:latin typeface="Express Bold" charset="0"/>
                <a:sym typeface="Express Bold" charset="0"/>
              </a:rPr>
              <a:t>SECRETS TO SUCCESS: </a:t>
            </a:r>
            <a:br>
              <a:rPr lang="en-US" altLang="en-US" dirty="0">
                <a:solidFill>
                  <a:srgbClr val="FFFFFF"/>
                </a:solidFill>
                <a:latin typeface="Express Bold" charset="0"/>
                <a:sym typeface="Express Bold" charset="0"/>
              </a:rPr>
            </a:br>
            <a:endParaRPr lang="en-US" dirty="0"/>
          </a:p>
        </p:txBody>
      </p:sp>
      <p:grpSp>
        <p:nvGrpSpPr>
          <p:cNvPr id="11" name="Group 5"/>
          <p:cNvGrpSpPr>
            <a:grpSpLocks/>
          </p:cNvGrpSpPr>
          <p:nvPr/>
        </p:nvGrpSpPr>
        <p:grpSpPr bwMode="auto">
          <a:xfrm>
            <a:off x="6704012" y="1295400"/>
            <a:ext cx="5105400" cy="5096715"/>
            <a:chOff x="0" y="0"/>
            <a:chExt cx="3632" cy="4704"/>
          </a:xfrm>
        </p:grpSpPr>
        <p:sp>
          <p:nvSpPr>
            <p:cNvPr id="12" name="Rectangle 6"/>
            <p:cNvSpPr>
              <a:spLocks/>
            </p:cNvSpPr>
            <p:nvPr/>
          </p:nvSpPr>
          <p:spPr bwMode="auto">
            <a:xfrm>
              <a:off x="40" y="40"/>
              <a:ext cx="3552" cy="4624"/>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ct val="20000"/>
                </a:spcBef>
                <a:buClr>
                  <a:schemeClr val="accent1"/>
                </a:buClr>
                <a:buSzPct val="80000"/>
                <a:buFont typeface="Wingdings 2" panose="05020102010507070707" pitchFamily="18" charset="2"/>
                <a:buChar char=""/>
                <a:defRPr sz="4300">
                  <a:solidFill>
                    <a:schemeClr val="tx1"/>
                  </a:solidFill>
                  <a:latin typeface="Arial" panose="020B0604020202020204" pitchFamily="34" charset="0"/>
                </a:defRPr>
              </a:lvl1pPr>
              <a:lvl2pPr marL="742950" indent="-285750">
                <a:spcBef>
                  <a:spcPct val="20000"/>
                </a:spcBef>
                <a:buClr>
                  <a:schemeClr val="accent1"/>
                </a:buClr>
                <a:buSzPct val="90000"/>
                <a:buFont typeface="Wingdings 2" panose="05020102010507070707" pitchFamily="18" charset="2"/>
                <a:buChar char=""/>
                <a:defRPr sz="37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3400">
                  <a:solidFill>
                    <a:schemeClr val="tx1"/>
                  </a:solidFill>
                  <a:latin typeface="Arial" panose="020B0604020202020204" pitchFamily="34" charset="0"/>
                </a:defRPr>
              </a:lvl3pPr>
              <a:lvl4pPr marL="1600200" indent="-228600">
                <a:spcBef>
                  <a:spcPct val="20000"/>
                </a:spcBef>
                <a:buClr>
                  <a:srgbClr val="8D89A4"/>
                </a:buClr>
                <a:buSzPct val="90000"/>
                <a:buFont typeface="Wingdings 2" panose="05020102010507070707" pitchFamily="18" charset="2"/>
                <a:buChar char=""/>
                <a:defRPr sz="2800">
                  <a:solidFill>
                    <a:schemeClr val="tx1"/>
                  </a:solidFill>
                  <a:latin typeface="Arial" panose="020B0604020202020204" pitchFamily="34" charset="0"/>
                </a:defRPr>
              </a:lvl4pPr>
              <a:lvl5pPr marL="2057400" indent="-228600">
                <a:spcBef>
                  <a:spcPct val="20000"/>
                </a:spcBef>
                <a:buClr>
                  <a:srgbClr val="748560"/>
                </a:buClr>
                <a:buSzPct val="100000"/>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8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3200">
                <a:solidFill>
                  <a:srgbClr val="4A7594"/>
                </a:solidFill>
                <a:latin typeface="Helvetica Neue Bold Condensed" charset="0"/>
              </a:endParaRPr>
            </a:p>
          </p:txBody>
        </p:sp>
        <p:pic>
          <p:nvPicPr>
            <p:cNvPr id="13"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32" cy="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6" name="Rectangle 8"/>
          <p:cNvSpPr>
            <a:spLocks/>
          </p:cNvSpPr>
          <p:nvPr/>
        </p:nvSpPr>
        <p:spPr bwMode="auto">
          <a:xfrm>
            <a:off x="6777014" y="1524000"/>
            <a:ext cx="4987972" cy="6350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1" hangingPunct="1">
              <a:defRPr/>
            </a:pPr>
            <a:r>
              <a:rPr lang="en-US" sz="4000" dirty="0">
                <a:solidFill>
                  <a:srgbClr val="FFFFFF"/>
                </a:solidFill>
                <a:latin typeface="Express Bold" charset="0"/>
                <a:sym typeface="Express Bold" charset="0"/>
              </a:rPr>
              <a:t>ATTENDANCE</a:t>
            </a:r>
          </a:p>
        </p:txBody>
      </p:sp>
      <p:sp>
        <p:nvSpPr>
          <p:cNvPr id="9" name="Rectangle 9"/>
          <p:cNvSpPr>
            <a:spLocks/>
          </p:cNvSpPr>
          <p:nvPr/>
        </p:nvSpPr>
        <p:spPr bwMode="auto">
          <a:xfrm>
            <a:off x="5829300" y="2061806"/>
            <a:ext cx="6883400" cy="8763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eaLnBrk="1" hangingPunct="1">
              <a:defRPr/>
            </a:pPr>
            <a:r>
              <a:rPr lang="en-US" sz="4000" dirty="0">
                <a:solidFill>
                  <a:srgbClr val="FFFFFF"/>
                </a:solidFill>
                <a:latin typeface="Express Bold" charset="0"/>
                <a:sym typeface="Express Bold" charset="0"/>
              </a:rPr>
              <a:t>TENACITY</a:t>
            </a:r>
          </a:p>
        </p:txBody>
      </p:sp>
      <p:sp>
        <p:nvSpPr>
          <p:cNvPr id="10" name="Rectangle 9"/>
          <p:cNvSpPr>
            <a:spLocks/>
          </p:cNvSpPr>
          <p:nvPr/>
        </p:nvSpPr>
        <p:spPr bwMode="auto">
          <a:xfrm>
            <a:off x="5815012" y="2751179"/>
            <a:ext cx="6883400" cy="8763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defRPr/>
            </a:pPr>
            <a:r>
              <a:rPr lang="en-US" sz="4000" dirty="0">
                <a:solidFill>
                  <a:srgbClr val="FFFFFF"/>
                </a:solidFill>
                <a:latin typeface="Express Bold" charset="0"/>
                <a:sym typeface="Express Bold" charset="0"/>
              </a:rPr>
              <a:t>ASK QUESTIONS</a:t>
            </a:r>
          </a:p>
        </p:txBody>
      </p:sp>
      <p:sp>
        <p:nvSpPr>
          <p:cNvPr id="15" name="Rectangle 14"/>
          <p:cNvSpPr>
            <a:spLocks/>
          </p:cNvSpPr>
          <p:nvPr/>
        </p:nvSpPr>
        <p:spPr bwMode="auto">
          <a:xfrm>
            <a:off x="5778920" y="3440552"/>
            <a:ext cx="6883400" cy="8763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defRPr/>
            </a:pPr>
            <a:r>
              <a:rPr lang="en-US" sz="4000" dirty="0">
                <a:solidFill>
                  <a:srgbClr val="FFFFFF"/>
                </a:solidFill>
                <a:latin typeface="Express Bold" charset="0"/>
                <a:sym typeface="Express Bold" charset="0"/>
              </a:rPr>
              <a:t>PRESENTATION</a:t>
            </a:r>
          </a:p>
        </p:txBody>
      </p:sp>
      <p:sp>
        <p:nvSpPr>
          <p:cNvPr id="14" name="Rectangle 13"/>
          <p:cNvSpPr>
            <a:spLocks/>
          </p:cNvSpPr>
          <p:nvPr/>
        </p:nvSpPr>
        <p:spPr bwMode="auto">
          <a:xfrm>
            <a:off x="5778920" y="4214093"/>
            <a:ext cx="6883400" cy="8763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defRPr/>
            </a:pPr>
            <a:r>
              <a:rPr lang="en-US" sz="4000" dirty="0">
                <a:solidFill>
                  <a:srgbClr val="FFFFFF"/>
                </a:solidFill>
                <a:latin typeface="Express Bold" charset="0"/>
                <a:sym typeface="Express Bold" charset="0"/>
              </a:rPr>
              <a:t>ATTITUDE</a:t>
            </a:r>
          </a:p>
        </p:txBody>
      </p:sp>
      <p:pic>
        <p:nvPicPr>
          <p:cNvPr id="18" name="Picture 15" descr="http://awtlblog.vitsco.com/wp-content/uploads/2009/11/Optimus-Pri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42" y="1192766"/>
            <a:ext cx="4004516" cy="519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p:cNvSpPr>
          <p:nvPr/>
        </p:nvSpPr>
        <p:spPr bwMode="auto">
          <a:xfrm>
            <a:off x="5771112" y="5327632"/>
            <a:ext cx="6883400" cy="876300"/>
          </a:xfrm>
          <a:prstGeom prst="rect">
            <a:avLst/>
          </a:prstGeom>
          <a:noFill/>
          <a:ln>
            <a:noFill/>
          </a:ln>
          <a:effectLst>
            <a:outerShdw blurRad="12700" dist="88899" dir="9239993"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defRPr/>
            </a:pPr>
            <a:r>
              <a:rPr lang="en-US" sz="4000" dirty="0">
                <a:solidFill>
                  <a:srgbClr val="FFFFFF"/>
                </a:solidFill>
                <a:latin typeface="Express Bold" charset="0"/>
                <a:sym typeface="Express Bold" charset="0"/>
              </a:rPr>
              <a:t>HAVE FUN!!!</a:t>
            </a:r>
          </a:p>
        </p:txBody>
      </p:sp>
    </p:spTree>
    <p:extLst>
      <p:ext uri="{BB962C8B-B14F-4D97-AF65-F5344CB8AC3E}">
        <p14:creationId xmlns:p14="http://schemas.microsoft.com/office/powerpoint/2010/main" val="295479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0"/>
                                  </p:iterate>
                                  <p:childTnLst>
                                    <p:set>
                                      <p:cBhvr>
                                        <p:cTn id="6" dur="1" fill="hold">
                                          <p:stCondLst>
                                            <p:cond delay="0"/>
                                          </p:stCondLst>
                                        </p:cTn>
                                        <p:tgtEl>
                                          <p:spTgt spid="16"/>
                                        </p:tgtEl>
                                        <p:attrNameLst>
                                          <p:attrName>style.visibility</p:attrName>
                                        </p:attrNameLst>
                                      </p:cBhvr>
                                      <p:to>
                                        <p:strVal val="visible"/>
                                      </p:to>
                                    </p:set>
                                    <p:anim calcmode="lin" valueType="num">
                                      <p:cBhvr>
                                        <p:cTn id="7" dur="75" fill="hold"/>
                                        <p:tgtEl>
                                          <p:spTgt spid="16"/>
                                        </p:tgtEl>
                                        <p:attrNameLst>
                                          <p:attrName>ppt_w</p:attrName>
                                        </p:attrNameLst>
                                      </p:cBhvr>
                                      <p:tavLst>
                                        <p:tav tm="0">
                                          <p:val>
                                            <p:fltVal val="0"/>
                                          </p:val>
                                        </p:tav>
                                        <p:tav tm="100000">
                                          <p:val>
                                            <p:strVal val="#ppt_w"/>
                                          </p:val>
                                        </p:tav>
                                      </p:tavLst>
                                    </p:anim>
                                    <p:anim calcmode="lin" valueType="num">
                                      <p:cBhvr>
                                        <p:cTn id="8" dur="75" fill="hold"/>
                                        <p:tgtEl>
                                          <p:spTgt spid="16"/>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17" presetClass="entr" presetSubtype="10" fill="hold" grpId="0" nodeType="afterEffect">
                                  <p:stCondLst>
                                    <p:cond delay="0"/>
                                  </p:stCondLst>
                                  <p:iterate type="lt">
                                    <p:tmPct val="100000"/>
                                  </p:iterate>
                                  <p:childTnLst>
                                    <p:set>
                                      <p:cBhvr>
                                        <p:cTn id="11" dur="1" fill="hold">
                                          <p:stCondLst>
                                            <p:cond delay="0"/>
                                          </p:stCondLst>
                                        </p:cTn>
                                        <p:tgtEl>
                                          <p:spTgt spid="9"/>
                                        </p:tgtEl>
                                        <p:attrNameLst>
                                          <p:attrName>style.visibility</p:attrName>
                                        </p:attrNameLst>
                                      </p:cBhvr>
                                      <p:to>
                                        <p:strVal val="visible"/>
                                      </p:to>
                                    </p:set>
                                    <p:anim calcmode="lin" valueType="num">
                                      <p:cBhvr>
                                        <p:cTn id="12" dur="75" fill="hold"/>
                                        <p:tgtEl>
                                          <p:spTgt spid="9"/>
                                        </p:tgtEl>
                                        <p:attrNameLst>
                                          <p:attrName>ppt_w</p:attrName>
                                        </p:attrNameLst>
                                      </p:cBhvr>
                                      <p:tavLst>
                                        <p:tav tm="0">
                                          <p:val>
                                            <p:fltVal val="0"/>
                                          </p:val>
                                        </p:tav>
                                        <p:tav tm="100000">
                                          <p:val>
                                            <p:strVal val="#ppt_w"/>
                                          </p:val>
                                        </p:tav>
                                      </p:tavLst>
                                    </p:anim>
                                    <p:anim calcmode="lin" valueType="num">
                                      <p:cBhvr>
                                        <p:cTn id="13" dur="75" fill="hold"/>
                                        <p:tgtEl>
                                          <p:spTgt spid="9"/>
                                        </p:tgtEl>
                                        <p:attrNameLst>
                                          <p:attrName>ppt_h</p:attrName>
                                        </p:attrNameLst>
                                      </p:cBhvr>
                                      <p:tavLst>
                                        <p:tav tm="0">
                                          <p:val>
                                            <p:strVal val="#ppt_h"/>
                                          </p:val>
                                        </p:tav>
                                        <p:tav tm="100000">
                                          <p:val>
                                            <p:strVal val="#ppt_h"/>
                                          </p:val>
                                        </p:tav>
                                      </p:tavLst>
                                    </p:anim>
                                  </p:childTnLst>
                                </p:cTn>
                              </p:par>
                            </p:childTnLst>
                          </p:cTn>
                        </p:par>
                        <p:par>
                          <p:cTn id="14" fill="hold">
                            <p:stCondLst>
                              <p:cond delay="1350"/>
                            </p:stCondLst>
                            <p:childTnLst>
                              <p:par>
                                <p:cTn id="15" presetID="17" presetClass="entr" presetSubtype="10" fill="hold" grpId="0" nodeType="afterEffect">
                                  <p:stCondLst>
                                    <p:cond delay="0"/>
                                  </p:stCondLst>
                                  <p:iterate type="lt">
                                    <p:tmPct val="10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75" fill="hold"/>
                                        <p:tgtEl>
                                          <p:spTgt spid="10"/>
                                        </p:tgtEl>
                                        <p:attrNameLst>
                                          <p:attrName>ppt_w</p:attrName>
                                        </p:attrNameLst>
                                      </p:cBhvr>
                                      <p:tavLst>
                                        <p:tav tm="0">
                                          <p:val>
                                            <p:fltVal val="0"/>
                                          </p:val>
                                        </p:tav>
                                        <p:tav tm="100000">
                                          <p:val>
                                            <p:strVal val="#ppt_w"/>
                                          </p:val>
                                        </p:tav>
                                      </p:tavLst>
                                    </p:anim>
                                    <p:anim calcmode="lin" valueType="num">
                                      <p:cBhvr>
                                        <p:cTn id="18" dur="75" fill="hold"/>
                                        <p:tgtEl>
                                          <p:spTgt spid="10"/>
                                        </p:tgtEl>
                                        <p:attrNameLst>
                                          <p:attrName>ppt_h</p:attrName>
                                        </p:attrNameLst>
                                      </p:cBhvr>
                                      <p:tavLst>
                                        <p:tav tm="0">
                                          <p:val>
                                            <p:strVal val="#ppt_h"/>
                                          </p:val>
                                        </p:tav>
                                        <p:tav tm="100000">
                                          <p:val>
                                            <p:strVal val="#ppt_h"/>
                                          </p:val>
                                        </p:tav>
                                      </p:tavLst>
                                    </p:anim>
                                  </p:childTnLst>
                                </p:cTn>
                              </p:par>
                            </p:childTnLst>
                          </p:cTn>
                        </p:par>
                        <p:par>
                          <p:cTn id="19" fill="hold">
                            <p:stCondLst>
                              <p:cond delay="2250"/>
                            </p:stCondLst>
                            <p:childTnLst>
                              <p:par>
                                <p:cTn id="20" presetID="17" presetClass="entr" presetSubtype="10" fill="hold" grpId="0" nodeType="afterEffect">
                                  <p:stCondLst>
                                    <p:cond delay="0"/>
                                  </p:stCondLst>
                                  <p:iterate type="lt">
                                    <p:tmPct val="100000"/>
                                  </p:iterate>
                                  <p:childTnLst>
                                    <p:set>
                                      <p:cBhvr>
                                        <p:cTn id="21" dur="1" fill="hold">
                                          <p:stCondLst>
                                            <p:cond delay="0"/>
                                          </p:stCondLst>
                                        </p:cTn>
                                        <p:tgtEl>
                                          <p:spTgt spid="15"/>
                                        </p:tgtEl>
                                        <p:attrNameLst>
                                          <p:attrName>style.visibility</p:attrName>
                                        </p:attrNameLst>
                                      </p:cBhvr>
                                      <p:to>
                                        <p:strVal val="visible"/>
                                      </p:to>
                                    </p:set>
                                    <p:anim calcmode="lin" valueType="num">
                                      <p:cBhvr>
                                        <p:cTn id="22" dur="75" fill="hold"/>
                                        <p:tgtEl>
                                          <p:spTgt spid="15"/>
                                        </p:tgtEl>
                                        <p:attrNameLst>
                                          <p:attrName>ppt_w</p:attrName>
                                        </p:attrNameLst>
                                      </p:cBhvr>
                                      <p:tavLst>
                                        <p:tav tm="0">
                                          <p:val>
                                            <p:fltVal val="0"/>
                                          </p:val>
                                        </p:tav>
                                        <p:tav tm="100000">
                                          <p:val>
                                            <p:strVal val="#ppt_w"/>
                                          </p:val>
                                        </p:tav>
                                      </p:tavLst>
                                    </p:anim>
                                    <p:anim calcmode="lin" valueType="num">
                                      <p:cBhvr>
                                        <p:cTn id="23" dur="75"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150"/>
                            </p:stCondLst>
                            <p:childTnLst>
                              <p:par>
                                <p:cTn id="25" presetID="17" presetClass="entr" presetSubtype="10" fill="hold" grpId="0" nodeType="afterEffect">
                                  <p:stCondLst>
                                    <p:cond delay="0"/>
                                  </p:stCondLst>
                                  <p:iterate type="lt">
                                    <p:tmPct val="10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75" fill="hold"/>
                                        <p:tgtEl>
                                          <p:spTgt spid="14"/>
                                        </p:tgtEl>
                                        <p:attrNameLst>
                                          <p:attrName>ppt_w</p:attrName>
                                        </p:attrNameLst>
                                      </p:cBhvr>
                                      <p:tavLst>
                                        <p:tav tm="0">
                                          <p:val>
                                            <p:fltVal val="0"/>
                                          </p:val>
                                        </p:tav>
                                        <p:tav tm="100000">
                                          <p:val>
                                            <p:strVal val="#ppt_w"/>
                                          </p:val>
                                        </p:tav>
                                      </p:tavLst>
                                    </p:anim>
                                    <p:anim calcmode="lin" valueType="num">
                                      <p:cBhvr>
                                        <p:cTn id="28" dur="75" fill="hold"/>
                                        <p:tgtEl>
                                          <p:spTgt spid="14"/>
                                        </p:tgtEl>
                                        <p:attrNameLst>
                                          <p:attrName>ppt_h</p:attrName>
                                        </p:attrNameLst>
                                      </p:cBhvr>
                                      <p:tavLst>
                                        <p:tav tm="0">
                                          <p:val>
                                            <p:strVal val="#ppt_h"/>
                                          </p:val>
                                        </p:tav>
                                        <p:tav tm="100000">
                                          <p:val>
                                            <p:strVal val="#ppt_h"/>
                                          </p:val>
                                        </p:tav>
                                      </p:tavLst>
                                    </p:anim>
                                  </p:childTnLst>
                                </p:cTn>
                              </p:par>
                            </p:childTnLst>
                          </p:cTn>
                        </p:par>
                        <p:par>
                          <p:cTn id="29" fill="hold">
                            <p:stCondLst>
                              <p:cond delay="3750"/>
                            </p:stCondLst>
                            <p:childTnLst>
                              <p:par>
                                <p:cTn id="30" presetID="17" presetClass="entr" presetSubtype="10" fill="hold" grpId="0" nodeType="afterEffect">
                                  <p:stCondLst>
                                    <p:cond delay="0"/>
                                  </p:stCondLst>
                                  <p:iterate type="lt">
                                    <p:tmPct val="100000"/>
                                  </p:iterate>
                                  <p:childTnLst>
                                    <p:set>
                                      <p:cBhvr>
                                        <p:cTn id="31" dur="1" fill="hold">
                                          <p:stCondLst>
                                            <p:cond delay="0"/>
                                          </p:stCondLst>
                                        </p:cTn>
                                        <p:tgtEl>
                                          <p:spTgt spid="17"/>
                                        </p:tgtEl>
                                        <p:attrNameLst>
                                          <p:attrName>style.visibility</p:attrName>
                                        </p:attrNameLst>
                                      </p:cBhvr>
                                      <p:to>
                                        <p:strVal val="visible"/>
                                      </p:to>
                                    </p:set>
                                    <p:anim calcmode="lin" valueType="num">
                                      <p:cBhvr>
                                        <p:cTn id="32" dur="75" fill="hold"/>
                                        <p:tgtEl>
                                          <p:spTgt spid="17"/>
                                        </p:tgtEl>
                                        <p:attrNameLst>
                                          <p:attrName>ppt_w</p:attrName>
                                        </p:attrNameLst>
                                      </p:cBhvr>
                                      <p:tavLst>
                                        <p:tav tm="0">
                                          <p:val>
                                            <p:fltVal val="0"/>
                                          </p:val>
                                        </p:tav>
                                        <p:tav tm="100000">
                                          <p:val>
                                            <p:strVal val="#ppt_w"/>
                                          </p:val>
                                        </p:tav>
                                      </p:tavLst>
                                    </p:anim>
                                    <p:anim calcmode="lin" valueType="num">
                                      <p:cBhvr>
                                        <p:cTn id="33" dur="75"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9" grpId="0" autoUpdateAnimBg="0"/>
      <p:bldP spid="10" grpId="0" autoUpdateAnimBg="0"/>
      <p:bldP spid="15" grpId="0" autoUpdateAnimBg="0"/>
      <p:bldP spid="14" grpId="0" autoUpdateAnimBg="0"/>
      <p:bldP spid="1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163" y="304800"/>
            <a:ext cx="10360501" cy="990600"/>
          </a:xfrm>
        </p:spPr>
        <p:txBody>
          <a:bodyPr>
            <a:normAutofit fontScale="90000"/>
          </a:bodyPr>
          <a:lstStyle/>
          <a:p>
            <a:pPr algn="ctr"/>
            <a:r>
              <a:rPr lang="en-US" altLang="en-US" dirty="0">
                <a:solidFill>
                  <a:srgbClr val="FFFFFF"/>
                </a:solidFill>
                <a:latin typeface="Express Bold" charset="0"/>
                <a:sym typeface="Express Bold" charset="0"/>
              </a:rPr>
              <a:t>SECRETS TO SUCCESS: </a:t>
            </a:r>
            <a:br>
              <a:rPr lang="en-US" altLang="en-US" dirty="0">
                <a:solidFill>
                  <a:srgbClr val="FFFFFF"/>
                </a:solidFill>
                <a:latin typeface="Express Bold" charset="0"/>
                <a:sym typeface="Express Bold" charset="0"/>
              </a:rPr>
            </a:br>
            <a:endParaRPr lang="en-US" dirty="0"/>
          </a:p>
        </p:txBody>
      </p:sp>
      <p:pic>
        <p:nvPicPr>
          <p:cNvPr id="19" name="Picture 2" descr="http://cdn.bloody-disgusting.com/wp-content/uploads/2013/07/sharkna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3612" y="1295400"/>
            <a:ext cx="3416809" cy="4795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0" name="Title 1"/>
          <p:cNvSpPr txBox="1">
            <a:spLocks/>
          </p:cNvSpPr>
          <p:nvPr/>
        </p:nvSpPr>
        <p:spPr>
          <a:xfrm>
            <a:off x="859703" y="1219200"/>
            <a:ext cx="7586663" cy="2709863"/>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pPr>
              <a:defRPr/>
            </a:pPr>
            <a:r>
              <a:rPr lang="en-US" sz="5120">
                <a:solidFill>
                  <a:schemeClr val="accent2">
                    <a:lumMod val="20000"/>
                    <a:lumOff val="80000"/>
                  </a:schemeClr>
                </a:solidFill>
                <a:effectLst>
                  <a:outerShdw blurRad="38100" dist="38100" dir="2700000" algn="tl">
                    <a:srgbClr val="000000">
                      <a:alpha val="43137"/>
                    </a:srgbClr>
                  </a:outerShdw>
                </a:effectLst>
              </a:rPr>
              <a:t>Conclusion</a:t>
            </a:r>
            <a:endParaRPr lang="en-US" sz="5120" dirty="0">
              <a:solidFill>
                <a:schemeClr val="accent2">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069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ppt_w</p:attrName>
                                        </p:attrNameLst>
                                      </p:cBhvr>
                                      <p:tavLst>
                                        <p:tav tm="0" fmla="#ppt_w*sin(2.5*pi*$)">
                                          <p:val>
                                            <p:fltVal val="0"/>
                                          </p:val>
                                        </p:tav>
                                        <p:tav tm="100000">
                                          <p:val>
                                            <p:fltVal val="1"/>
                                          </p:val>
                                        </p:tav>
                                      </p:tavLst>
                                    </p:anim>
                                    <p:anim calcmode="lin" valueType="num">
                                      <p:cBhvr>
                                        <p:cTn id="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fontScale="92500" lnSpcReduction="10000"/>
          </a:bodyPr>
          <a:lstStyle/>
          <a:p>
            <a:pPr lvl="0"/>
            <a:r>
              <a:rPr lang="en-US" dirty="0"/>
              <a:t>What we will learn</a:t>
            </a:r>
          </a:p>
          <a:p>
            <a:pPr lvl="1"/>
            <a:r>
              <a:rPr lang="en-US" sz="1400" b="1" dirty="0"/>
              <a:t>Maya (free for students)</a:t>
            </a:r>
            <a:br>
              <a:rPr lang="en-US" sz="1400" dirty="0"/>
            </a:br>
            <a:r>
              <a:rPr lang="en-US" sz="1400" dirty="0"/>
              <a:t>A Program used for games and movies for modeling, animation, VFX, Rendering, UV Mapping, Low Poly modeling on high res, </a:t>
            </a:r>
            <a:br>
              <a:rPr lang="en-US" sz="1400" dirty="0"/>
            </a:br>
            <a:br>
              <a:rPr lang="en-US" sz="1400" dirty="0"/>
            </a:br>
            <a:endParaRPr lang="en-US" sz="1400" dirty="0"/>
          </a:p>
          <a:p>
            <a:pPr lvl="1"/>
            <a:r>
              <a:rPr lang="en-US" sz="1400" b="1" dirty="0"/>
              <a:t>Mudbox (free for students)</a:t>
            </a:r>
            <a:br>
              <a:rPr lang="en-US" sz="1400" dirty="0"/>
            </a:br>
            <a:r>
              <a:rPr lang="en-US" sz="1400" dirty="0"/>
              <a:t>A program used for Digital Sculpting characters and detailed objects in high res for the bases of low res objects used in games and movies. Also used for texturing and hand painting on 3D Models.</a:t>
            </a:r>
          </a:p>
          <a:p>
            <a:pPr lvl="1"/>
            <a:br>
              <a:rPr lang="en-US" sz="1400" dirty="0"/>
            </a:br>
            <a:r>
              <a:rPr lang="en-US" sz="1400" b="1" dirty="0"/>
              <a:t>Audacity</a:t>
            </a:r>
            <a:br>
              <a:rPr lang="en-US" sz="1400" dirty="0"/>
            </a:br>
            <a:r>
              <a:rPr lang="en-US" sz="1400" dirty="0"/>
              <a:t>Sound editing software</a:t>
            </a:r>
            <a:br>
              <a:rPr lang="en-US" sz="1400" dirty="0"/>
            </a:br>
            <a:endParaRPr lang="en-US" sz="1400" dirty="0"/>
          </a:p>
          <a:p>
            <a:pPr lvl="1"/>
            <a:r>
              <a:rPr lang="en-US" sz="1400" b="1" dirty="0"/>
              <a:t>Making a Reel</a:t>
            </a:r>
            <a:br>
              <a:rPr lang="en-US" sz="1400" dirty="0"/>
            </a:br>
            <a:r>
              <a:rPr lang="en-US" sz="1400" dirty="0" err="1"/>
              <a:t>Quicktime</a:t>
            </a:r>
            <a:r>
              <a:rPr lang="en-US" sz="1400" dirty="0"/>
              <a:t> – playing and editing movies</a:t>
            </a:r>
            <a:br>
              <a:rPr lang="en-US" sz="1400" dirty="0"/>
            </a:br>
            <a:r>
              <a:rPr lang="en-US" sz="1400" dirty="0" err="1"/>
              <a:t>Imovie</a:t>
            </a:r>
            <a:r>
              <a:rPr lang="en-US" sz="1400" dirty="0"/>
              <a:t> -  Creates movies with titling and effects that can be posted on the web or burned to </a:t>
            </a:r>
            <a:r>
              <a:rPr lang="en-US" sz="1400" dirty="0" err="1"/>
              <a:t>dvd</a:t>
            </a:r>
            <a:br>
              <a:rPr lang="en-US" sz="1400" dirty="0"/>
            </a:br>
            <a:r>
              <a:rPr lang="en-US" sz="1400" dirty="0" err="1"/>
              <a:t>Fcheck</a:t>
            </a:r>
            <a:r>
              <a:rPr lang="en-US" sz="1400" dirty="0"/>
              <a:t> – Conversion of image sequences to movies (comes with Maya)</a:t>
            </a:r>
          </a:p>
          <a:p>
            <a:pPr lvl="1"/>
            <a:endParaRPr lang="en-US" sz="1400" dirty="0"/>
          </a:p>
          <a:p>
            <a:pPr lvl="1"/>
            <a:r>
              <a:rPr lang="en-US" sz="1400" b="1" dirty="0"/>
              <a:t>Most of the software we’re using is actually free for students!!!! They are also available for both PC and MAC</a:t>
            </a:r>
            <a:br>
              <a:rPr lang="en-US" sz="1400" b="1" dirty="0"/>
            </a:br>
            <a:r>
              <a:rPr lang="en-US" sz="1400" b="1" dirty="0"/>
              <a:t>Maya and Mudbox are available on the Autodesk site. Audacity is also a free download.</a:t>
            </a:r>
            <a:br>
              <a:rPr lang="en-US" sz="1400" dirty="0"/>
            </a:br>
            <a:endParaRPr lang="en-US" sz="1400" dirty="0"/>
          </a:p>
        </p:txBody>
      </p:sp>
      <p:sp>
        <p:nvSpPr>
          <p:cNvPr id="13" name="Title 12"/>
          <p:cNvSpPr>
            <a:spLocks noGrp="1"/>
          </p:cNvSpPr>
          <p:nvPr>
            <p:ph type="title"/>
          </p:nvPr>
        </p:nvSpPr>
        <p:spPr/>
        <p:txBody>
          <a:bodyPr/>
          <a:lstStyle/>
          <a:p>
            <a:r>
              <a:rPr lang="en-US" dirty="0"/>
              <a:t>Software</a:t>
            </a:r>
          </a:p>
        </p:txBody>
      </p:sp>
    </p:spTree>
    <p:extLst>
      <p:ext uri="{BB962C8B-B14F-4D97-AF65-F5344CB8AC3E}">
        <p14:creationId xmlns:p14="http://schemas.microsoft.com/office/powerpoint/2010/main" val="1451367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1"/>
            <a:r>
              <a:rPr lang="en-US" sz="1400" b="1" dirty="0"/>
              <a:t>USB Flash drive 8Gb or larger</a:t>
            </a:r>
            <a:br>
              <a:rPr lang="en-US" sz="1400" dirty="0"/>
            </a:br>
            <a:r>
              <a:rPr lang="en-US" sz="1400" dirty="0"/>
              <a:t>This will be used by you to back up your files (Don’t put all your eggs in one basket)</a:t>
            </a:r>
            <a:br>
              <a:rPr lang="en-US" sz="1400" dirty="0"/>
            </a:br>
            <a:br>
              <a:rPr lang="en-US" sz="1400" dirty="0"/>
            </a:br>
            <a:endParaRPr lang="en-US" sz="1400" dirty="0"/>
          </a:p>
          <a:p>
            <a:pPr lvl="1"/>
            <a:r>
              <a:rPr lang="en-US" sz="1400" b="1" dirty="0"/>
              <a:t>Notepads, Recording devices or some other mechanism for taking notes</a:t>
            </a:r>
            <a:br>
              <a:rPr lang="en-US" sz="1400" dirty="0"/>
            </a:br>
            <a:r>
              <a:rPr lang="en-US" sz="1400" dirty="0"/>
              <a:t>Taking notes is an important part of any class. Some students will use their phones to record lectures. Some students keep their email or Word open and type notes then email them to themselves.</a:t>
            </a:r>
            <a:br>
              <a:rPr lang="en-US" sz="1400" dirty="0"/>
            </a:br>
            <a:endParaRPr lang="en-US" sz="1400" dirty="0"/>
          </a:p>
          <a:p>
            <a:pPr lvl="1"/>
            <a:r>
              <a:rPr lang="en-US" sz="1400" b="1" dirty="0" err="1"/>
              <a:t>Youtube</a:t>
            </a:r>
            <a:r>
              <a:rPr lang="en-US" sz="1400" b="1" dirty="0"/>
              <a:t>/Google</a:t>
            </a:r>
            <a:br>
              <a:rPr lang="en-US" sz="1400" dirty="0"/>
            </a:br>
            <a:r>
              <a:rPr lang="en-US" sz="1400" dirty="0" err="1"/>
              <a:t>Youtube</a:t>
            </a:r>
            <a:r>
              <a:rPr lang="en-US" sz="1400" dirty="0"/>
              <a:t> is an awesome resource when you’re not just looking up embarrassing videos. If you have a question and the teacher isn’t available at the moment. Try looking it up. There are countless videos and resources online.</a:t>
            </a:r>
            <a:br>
              <a:rPr lang="en-US" sz="1400" dirty="0"/>
            </a:br>
            <a:endParaRPr lang="en-US" sz="1400" dirty="0"/>
          </a:p>
          <a:p>
            <a:pPr lvl="1"/>
            <a:r>
              <a:rPr lang="en-US" sz="1400" b="1" dirty="0"/>
              <a:t>Camera</a:t>
            </a:r>
            <a:br>
              <a:rPr lang="en-US" sz="1400" dirty="0"/>
            </a:br>
            <a:r>
              <a:rPr lang="en-US" sz="1400" dirty="0"/>
              <a:t>A lot of what we do will require references like pictures of objects, videos of people, etc. If you have a phone or device that can record, this will come in useful. If you don’t, don’t stress. When the time comes, the teacher has resources you can use.</a:t>
            </a:r>
            <a:br>
              <a:rPr lang="en-US" sz="1400" dirty="0"/>
            </a:br>
            <a:endParaRPr lang="en-US" sz="1400" dirty="0"/>
          </a:p>
        </p:txBody>
      </p:sp>
      <p:sp>
        <p:nvSpPr>
          <p:cNvPr id="13" name="Title 12"/>
          <p:cNvSpPr>
            <a:spLocks noGrp="1"/>
          </p:cNvSpPr>
          <p:nvPr>
            <p:ph type="title"/>
          </p:nvPr>
        </p:nvSpPr>
        <p:spPr/>
        <p:txBody>
          <a:bodyPr/>
          <a:lstStyle/>
          <a:p>
            <a:r>
              <a:rPr lang="en-US" dirty="0"/>
              <a:t>Suggested Accouterments</a:t>
            </a:r>
          </a:p>
        </p:txBody>
      </p:sp>
    </p:spTree>
    <p:extLst>
      <p:ext uri="{BB962C8B-B14F-4D97-AF65-F5344CB8AC3E}">
        <p14:creationId xmlns:p14="http://schemas.microsoft.com/office/powerpoint/2010/main" val="3993515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fontScale="92500" lnSpcReduction="10000"/>
          </a:bodyPr>
          <a:lstStyle/>
          <a:p>
            <a:pPr lvl="0"/>
            <a:r>
              <a:rPr lang="en-US" dirty="0"/>
              <a:t>What we will learn</a:t>
            </a:r>
          </a:p>
          <a:p>
            <a:pPr lvl="1"/>
            <a:r>
              <a:rPr lang="en-US" sz="1400" b="1" dirty="0"/>
              <a:t>Maya</a:t>
            </a:r>
            <a:br>
              <a:rPr lang="en-US" sz="1400" dirty="0"/>
            </a:br>
            <a:r>
              <a:rPr lang="en-US" sz="1400" dirty="0"/>
              <a:t>Basic Navigation</a:t>
            </a:r>
            <a:br>
              <a:rPr lang="en-US" sz="1400" dirty="0"/>
            </a:br>
            <a:r>
              <a:rPr lang="en-US" sz="1400" dirty="0"/>
              <a:t>Cameras</a:t>
            </a:r>
            <a:br>
              <a:rPr lang="en-US" sz="1400" dirty="0"/>
            </a:br>
            <a:r>
              <a:rPr lang="en-US" sz="1400" dirty="0"/>
              <a:t>poly-modeling</a:t>
            </a:r>
            <a:br>
              <a:rPr lang="en-US" sz="1400" dirty="0"/>
            </a:br>
            <a:r>
              <a:rPr lang="en-US" sz="1400" dirty="0"/>
              <a:t>Image Planes</a:t>
            </a:r>
            <a:br>
              <a:rPr lang="en-US" sz="1400" dirty="0"/>
            </a:br>
            <a:r>
              <a:rPr lang="en-US" sz="1400" dirty="0"/>
              <a:t>Modeling Tools</a:t>
            </a:r>
            <a:br>
              <a:rPr lang="en-US" sz="1400" dirty="0"/>
            </a:br>
            <a:endParaRPr lang="en-US" sz="1400" dirty="0"/>
          </a:p>
          <a:p>
            <a:pPr lvl="1"/>
            <a:r>
              <a:rPr lang="en-US" sz="1400" b="1" dirty="0"/>
              <a:t>Audacity</a:t>
            </a:r>
            <a:br>
              <a:rPr lang="en-US" sz="1400" dirty="0"/>
            </a:br>
            <a:r>
              <a:rPr lang="en-US" sz="1400" dirty="0"/>
              <a:t>Sound Editing </a:t>
            </a:r>
            <a:br>
              <a:rPr lang="en-US" sz="1400" dirty="0"/>
            </a:br>
            <a:endParaRPr lang="en-US" sz="1400" dirty="0"/>
          </a:p>
          <a:p>
            <a:pPr lvl="1"/>
            <a:r>
              <a:rPr lang="en-US" sz="1400" b="1" dirty="0"/>
              <a:t>Mudbox</a:t>
            </a:r>
            <a:br>
              <a:rPr lang="en-US" sz="1400" dirty="0"/>
            </a:br>
            <a:r>
              <a:rPr lang="en-US" sz="1400" dirty="0"/>
              <a:t>Digital Sculpting</a:t>
            </a:r>
            <a:br>
              <a:rPr lang="en-US" sz="1400" dirty="0"/>
            </a:br>
            <a:r>
              <a:rPr lang="en-US" sz="1400" dirty="0"/>
              <a:t>Brushes</a:t>
            </a:r>
            <a:br>
              <a:rPr lang="en-US" sz="1400" dirty="0"/>
            </a:br>
            <a:r>
              <a:rPr lang="en-US" sz="1400" dirty="0"/>
              <a:t>Texturing</a:t>
            </a:r>
            <a:br>
              <a:rPr lang="en-US" sz="1400" dirty="0"/>
            </a:br>
            <a:endParaRPr lang="en-US" sz="1400" dirty="0"/>
          </a:p>
          <a:p>
            <a:pPr lvl="1"/>
            <a:r>
              <a:rPr lang="en-US" sz="1400" b="1" dirty="0"/>
              <a:t>Making a Reel</a:t>
            </a:r>
            <a:br>
              <a:rPr lang="en-US" sz="1400" dirty="0"/>
            </a:br>
            <a:r>
              <a:rPr lang="en-US" sz="1400" dirty="0" err="1"/>
              <a:t>Quicktime</a:t>
            </a:r>
            <a:br>
              <a:rPr lang="en-US" sz="1400" dirty="0"/>
            </a:br>
            <a:r>
              <a:rPr lang="en-US" sz="1400" dirty="0" err="1"/>
              <a:t>Imovie</a:t>
            </a:r>
            <a:br>
              <a:rPr lang="en-US" sz="1400" dirty="0"/>
            </a:br>
            <a:r>
              <a:rPr lang="en-US" sz="1400" dirty="0" err="1"/>
              <a:t>FCheck</a:t>
            </a:r>
            <a:br>
              <a:rPr lang="en-US" sz="1400" dirty="0"/>
            </a:br>
            <a:endParaRPr lang="en-US" sz="1400" dirty="0"/>
          </a:p>
          <a:p>
            <a:pPr marL="274320" lvl="1" indent="0">
              <a:buNone/>
            </a:pPr>
            <a:br>
              <a:rPr lang="en-US" sz="1400" dirty="0"/>
            </a:br>
            <a:endParaRPr lang="en-US" sz="1400" dirty="0"/>
          </a:p>
        </p:txBody>
      </p:sp>
      <p:sp>
        <p:nvSpPr>
          <p:cNvPr id="13" name="Title 12"/>
          <p:cNvSpPr>
            <a:spLocks noGrp="1"/>
          </p:cNvSpPr>
          <p:nvPr>
            <p:ph type="title"/>
          </p:nvPr>
        </p:nvSpPr>
        <p:spPr/>
        <p:txBody>
          <a:bodyPr/>
          <a:lstStyle/>
          <a:p>
            <a:r>
              <a:rPr lang="en-US" dirty="0"/>
              <a:t>Modeling</a:t>
            </a:r>
          </a:p>
        </p:txBody>
      </p:sp>
    </p:spTree>
    <p:extLst>
      <p:ext uri="{BB962C8B-B14F-4D97-AF65-F5344CB8AC3E}">
        <p14:creationId xmlns:p14="http://schemas.microsoft.com/office/powerpoint/2010/main" val="3030793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14163" y="1803401"/>
            <a:ext cx="10438049" cy="4470400"/>
          </a:xfrm>
        </p:spPr>
        <p:txBody>
          <a:bodyPr>
            <a:normAutofit fontScale="47500" lnSpcReduction="20000"/>
          </a:bodyPr>
          <a:lstStyle/>
          <a:p>
            <a:pPr marL="0" lvl="0" indent="0">
              <a:buNone/>
            </a:pPr>
            <a:r>
              <a:rPr lang="en-US" dirty="0"/>
              <a:t>The 12 Principles of Animation</a:t>
            </a:r>
          </a:p>
          <a:p>
            <a:pPr lvl="0"/>
            <a:r>
              <a:rPr lang="en-US" dirty="0"/>
              <a:t>1.1	Squash and stretch</a:t>
            </a:r>
          </a:p>
          <a:p>
            <a:pPr lvl="0"/>
            <a:r>
              <a:rPr lang="en-US" dirty="0"/>
              <a:t>1.2	Anticipation</a:t>
            </a:r>
          </a:p>
          <a:p>
            <a:pPr lvl="0"/>
            <a:r>
              <a:rPr lang="en-US" dirty="0"/>
              <a:t>1.3	Staging</a:t>
            </a:r>
          </a:p>
          <a:p>
            <a:pPr lvl="0"/>
            <a:r>
              <a:rPr lang="en-US" dirty="0"/>
              <a:t>1.4	Straight Ahead Action and Pose to Pose</a:t>
            </a:r>
          </a:p>
          <a:p>
            <a:pPr lvl="0"/>
            <a:r>
              <a:rPr lang="en-US" dirty="0"/>
              <a:t>1.5	Follow Through and Overlapping Action</a:t>
            </a:r>
          </a:p>
          <a:p>
            <a:pPr lvl="0"/>
            <a:r>
              <a:rPr lang="en-US" dirty="0"/>
              <a:t>1.6	Slow In and Slow Out</a:t>
            </a:r>
          </a:p>
          <a:p>
            <a:pPr lvl="0"/>
            <a:r>
              <a:rPr lang="en-US" dirty="0"/>
              <a:t>1.7	Arc</a:t>
            </a:r>
          </a:p>
          <a:p>
            <a:pPr lvl="0"/>
            <a:r>
              <a:rPr lang="en-US" dirty="0"/>
              <a:t>1.8	Secondary Action</a:t>
            </a:r>
          </a:p>
          <a:p>
            <a:pPr lvl="0"/>
            <a:r>
              <a:rPr lang="en-US" dirty="0"/>
              <a:t>1.9	Timing</a:t>
            </a:r>
          </a:p>
          <a:p>
            <a:pPr lvl="0"/>
            <a:r>
              <a:rPr lang="en-US" dirty="0"/>
              <a:t>1.10	Exaggeration</a:t>
            </a:r>
          </a:p>
          <a:p>
            <a:pPr lvl="0"/>
            <a:r>
              <a:rPr lang="en-US" dirty="0"/>
              <a:t>1.11	Solid drawing</a:t>
            </a:r>
          </a:p>
          <a:p>
            <a:pPr lvl="0"/>
            <a:r>
              <a:rPr lang="en-US" dirty="0"/>
              <a:t>1.12	Appeal</a:t>
            </a:r>
          </a:p>
        </p:txBody>
      </p:sp>
      <p:sp>
        <p:nvSpPr>
          <p:cNvPr id="13" name="Title 12"/>
          <p:cNvSpPr>
            <a:spLocks noGrp="1"/>
          </p:cNvSpPr>
          <p:nvPr>
            <p:ph type="title"/>
          </p:nvPr>
        </p:nvSpPr>
        <p:spPr/>
        <p:txBody>
          <a:bodyPr/>
          <a:lstStyle/>
          <a:p>
            <a:r>
              <a:rPr lang="en-US" dirty="0"/>
              <a:t>Animation</a:t>
            </a:r>
          </a:p>
        </p:txBody>
      </p:sp>
    </p:spTree>
    <p:extLst>
      <p:ext uri="{BB962C8B-B14F-4D97-AF65-F5344CB8AC3E}">
        <p14:creationId xmlns:p14="http://schemas.microsoft.com/office/powerpoint/2010/main" val="4084862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14163" y="1803401"/>
            <a:ext cx="10438049" cy="4470400"/>
          </a:xfrm>
        </p:spPr>
        <p:txBody>
          <a:bodyPr>
            <a:normAutofit/>
          </a:bodyPr>
          <a:lstStyle/>
          <a:p>
            <a:pPr lvl="0"/>
            <a:r>
              <a:rPr lang="en-US" sz="2000" dirty="0"/>
              <a:t>1.1	Silhouette</a:t>
            </a:r>
          </a:p>
          <a:p>
            <a:pPr lvl="0"/>
            <a:r>
              <a:rPr lang="en-US" sz="2000" dirty="0"/>
              <a:t>1.2	Spatial Reference / Scale</a:t>
            </a:r>
          </a:p>
          <a:p>
            <a:pPr lvl="0"/>
            <a:r>
              <a:rPr lang="en-US" sz="2000" dirty="0"/>
              <a:t>1.3	Accuracy</a:t>
            </a:r>
          </a:p>
          <a:p>
            <a:pPr lvl="0"/>
            <a:r>
              <a:rPr lang="en-US" sz="2000" dirty="0"/>
              <a:t>1.4	How many pieces to use to build it</a:t>
            </a:r>
          </a:p>
          <a:p>
            <a:pPr lvl="0"/>
            <a:r>
              <a:rPr lang="en-US" sz="2000" dirty="0"/>
              <a:t>1.5	What primitive shapes make it?</a:t>
            </a:r>
          </a:p>
          <a:p>
            <a:pPr lvl="0"/>
            <a:r>
              <a:rPr lang="en-US" sz="2000" dirty="0"/>
              <a:t>1.6	How close is it to the camera (what level of detail do I need to make it?)</a:t>
            </a:r>
          </a:p>
          <a:p>
            <a:pPr lvl="0"/>
            <a:r>
              <a:rPr lang="en-US" sz="2000" dirty="0"/>
              <a:t>1.7	Where are the edges</a:t>
            </a:r>
          </a:p>
          <a:p>
            <a:pPr lvl="0"/>
            <a:r>
              <a:rPr lang="en-US" sz="2000" dirty="0"/>
              <a:t>Reference, Reference, Reference!</a:t>
            </a:r>
          </a:p>
          <a:p>
            <a:pPr lvl="0"/>
            <a:endParaRPr lang="en-US" dirty="0"/>
          </a:p>
        </p:txBody>
      </p:sp>
      <p:sp>
        <p:nvSpPr>
          <p:cNvPr id="13" name="Title 12"/>
          <p:cNvSpPr>
            <a:spLocks noGrp="1"/>
          </p:cNvSpPr>
          <p:nvPr>
            <p:ph type="title"/>
          </p:nvPr>
        </p:nvSpPr>
        <p:spPr/>
        <p:txBody>
          <a:bodyPr/>
          <a:lstStyle/>
          <a:p>
            <a:r>
              <a:rPr lang="en-US" dirty="0"/>
              <a:t>Modeling Considerations</a:t>
            </a:r>
          </a:p>
        </p:txBody>
      </p:sp>
    </p:spTree>
    <p:extLst>
      <p:ext uri="{BB962C8B-B14F-4D97-AF65-F5344CB8AC3E}">
        <p14:creationId xmlns:p14="http://schemas.microsoft.com/office/powerpoint/2010/main" val="3775344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14163" y="1803401"/>
            <a:ext cx="10438049" cy="4470400"/>
          </a:xfrm>
        </p:spPr>
        <p:txBody>
          <a:bodyPr>
            <a:normAutofit/>
          </a:bodyPr>
          <a:lstStyle/>
          <a:p>
            <a:pPr marL="514350" lvl="0" indent="-514350">
              <a:buFont typeface="+mj-lt"/>
              <a:buAutoNum type="arabicPeriod"/>
            </a:pPr>
            <a:r>
              <a:rPr lang="en-US" sz="2000" dirty="0"/>
              <a:t>Silhouette</a:t>
            </a:r>
          </a:p>
          <a:p>
            <a:pPr marL="514350" lvl="0" indent="-514350">
              <a:buFont typeface="+mj-lt"/>
              <a:buAutoNum type="arabicPeriod"/>
            </a:pPr>
            <a:r>
              <a:rPr lang="en-US" sz="2000" dirty="0"/>
              <a:t>Low to High Detail</a:t>
            </a:r>
          </a:p>
          <a:p>
            <a:pPr marL="514350" lvl="0" indent="-514350">
              <a:buFont typeface="+mj-lt"/>
              <a:buAutoNum type="arabicPeriod"/>
            </a:pPr>
            <a:r>
              <a:rPr lang="en-US" sz="2000" dirty="0"/>
              <a:t>Anatomy</a:t>
            </a:r>
          </a:p>
          <a:p>
            <a:pPr marL="514350" lvl="0" indent="-514350">
              <a:buFont typeface="+mj-lt"/>
              <a:buAutoNum type="arabicPeriod"/>
            </a:pPr>
            <a:r>
              <a:rPr lang="en-US" sz="2000" dirty="0"/>
              <a:t>Character History</a:t>
            </a:r>
          </a:p>
          <a:p>
            <a:pPr marL="514350" lvl="0" indent="-514350">
              <a:buFont typeface="+mj-lt"/>
              <a:buAutoNum type="arabicPeriod"/>
            </a:pPr>
            <a:r>
              <a:rPr lang="en-US" sz="2000" dirty="0" err="1"/>
              <a:t>Apparrel</a:t>
            </a:r>
            <a:endParaRPr lang="en-US" sz="2000" dirty="0"/>
          </a:p>
          <a:p>
            <a:pPr marL="514350" lvl="0" indent="-514350">
              <a:buFont typeface="+mj-lt"/>
              <a:buAutoNum type="arabicPeriod"/>
            </a:pPr>
            <a:r>
              <a:rPr lang="en-US" sz="2000" dirty="0"/>
              <a:t>Hair</a:t>
            </a:r>
          </a:p>
          <a:p>
            <a:pPr marL="514350" lvl="0" indent="-514350">
              <a:buFont typeface="+mj-lt"/>
              <a:buAutoNum type="arabicPeriod"/>
            </a:pPr>
            <a:r>
              <a:rPr lang="en-US" sz="2000" dirty="0"/>
              <a:t>Accessories</a:t>
            </a:r>
          </a:p>
          <a:p>
            <a:pPr marL="514350" lvl="0" indent="-514350">
              <a:buFont typeface="+mj-lt"/>
              <a:buAutoNum type="arabicPeriod"/>
            </a:pPr>
            <a:r>
              <a:rPr lang="en-US" sz="2000" dirty="0"/>
              <a:t>What’s made in Mudbox? What’s made in Maya?</a:t>
            </a:r>
          </a:p>
          <a:p>
            <a:pPr marL="514350" lvl="0" indent="-514350">
              <a:buFont typeface="+mj-lt"/>
              <a:buAutoNum type="arabicPeriod"/>
            </a:pPr>
            <a:r>
              <a:rPr lang="en-US" sz="2000" dirty="0"/>
              <a:t>Reference, Reference, Reference!</a:t>
            </a:r>
          </a:p>
          <a:p>
            <a:pPr lvl="0"/>
            <a:endParaRPr lang="en-US" dirty="0"/>
          </a:p>
        </p:txBody>
      </p:sp>
      <p:sp>
        <p:nvSpPr>
          <p:cNvPr id="13" name="Title 12"/>
          <p:cNvSpPr>
            <a:spLocks noGrp="1"/>
          </p:cNvSpPr>
          <p:nvPr>
            <p:ph type="title"/>
          </p:nvPr>
        </p:nvSpPr>
        <p:spPr/>
        <p:txBody>
          <a:bodyPr/>
          <a:lstStyle/>
          <a:p>
            <a:r>
              <a:rPr lang="en-US" dirty="0"/>
              <a:t>Sculpt Considerations</a:t>
            </a:r>
          </a:p>
        </p:txBody>
      </p:sp>
    </p:spTree>
    <p:extLst>
      <p:ext uri="{BB962C8B-B14F-4D97-AF65-F5344CB8AC3E}">
        <p14:creationId xmlns:p14="http://schemas.microsoft.com/office/powerpoint/2010/main" val="4048573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14163" y="1803401"/>
            <a:ext cx="10438049" cy="4470400"/>
          </a:xfrm>
        </p:spPr>
        <p:txBody>
          <a:bodyPr>
            <a:normAutofit/>
          </a:bodyPr>
          <a:lstStyle/>
          <a:p>
            <a:pPr marL="514350" indent="-514350">
              <a:buFont typeface="+mj-lt"/>
              <a:buAutoNum type="arabicPeriod"/>
            </a:pPr>
            <a:r>
              <a:rPr lang="en-US" sz="2000" dirty="0"/>
              <a:t>Mood</a:t>
            </a:r>
          </a:p>
          <a:p>
            <a:pPr marL="1062990" lvl="2" indent="-514350">
              <a:buFont typeface="+mj-lt"/>
              <a:buAutoNum type="arabicPeriod"/>
            </a:pPr>
            <a:r>
              <a:rPr lang="en-US" dirty="0"/>
              <a:t>Color</a:t>
            </a:r>
          </a:p>
          <a:p>
            <a:pPr marL="1062990" lvl="2" indent="-514350">
              <a:buFont typeface="+mj-lt"/>
              <a:buAutoNum type="arabicPeriod"/>
            </a:pPr>
            <a:r>
              <a:rPr lang="en-US" dirty="0"/>
              <a:t>Temperature </a:t>
            </a:r>
          </a:p>
          <a:p>
            <a:pPr marL="514350" indent="-514350">
              <a:buFont typeface="+mj-lt"/>
              <a:buAutoNum type="arabicPeriod"/>
            </a:pPr>
            <a:r>
              <a:rPr lang="en-US" sz="2000" dirty="0"/>
              <a:t>Primary Source of light ( outdoor lighting, indoor, sun, moon, window, lamp, etc.)</a:t>
            </a:r>
          </a:p>
          <a:p>
            <a:pPr marL="514350" indent="-514350">
              <a:buFont typeface="+mj-lt"/>
              <a:buAutoNum type="arabicPeriod"/>
            </a:pPr>
            <a:r>
              <a:rPr lang="en-US" sz="2000" dirty="0"/>
              <a:t>3 point lighting setup</a:t>
            </a:r>
          </a:p>
          <a:p>
            <a:pPr marL="514350" indent="-514350">
              <a:buFont typeface="+mj-lt"/>
              <a:buAutoNum type="arabicPeriod"/>
            </a:pPr>
            <a:r>
              <a:rPr lang="en-US" sz="2000" dirty="0"/>
              <a:t>Style </a:t>
            </a:r>
          </a:p>
          <a:p>
            <a:pPr marL="514350" indent="-514350">
              <a:buFont typeface="+mj-lt"/>
              <a:buAutoNum type="arabicPeriod"/>
            </a:pPr>
            <a:r>
              <a:rPr lang="en-US" sz="2000" dirty="0"/>
              <a:t>Where are the edges</a:t>
            </a:r>
          </a:p>
          <a:p>
            <a:pPr marL="514350" indent="-514350">
              <a:buFont typeface="+mj-lt"/>
              <a:buAutoNum type="arabicPeriod"/>
            </a:pPr>
            <a:r>
              <a:rPr lang="en-US" sz="2000" dirty="0"/>
              <a:t>Reference, Reference, Reference!</a:t>
            </a:r>
          </a:p>
          <a:p>
            <a:pPr lvl="0"/>
            <a:endParaRPr lang="en-US" dirty="0"/>
          </a:p>
        </p:txBody>
      </p:sp>
      <p:sp>
        <p:nvSpPr>
          <p:cNvPr id="13" name="Title 12"/>
          <p:cNvSpPr>
            <a:spLocks noGrp="1"/>
          </p:cNvSpPr>
          <p:nvPr>
            <p:ph type="title"/>
          </p:nvPr>
        </p:nvSpPr>
        <p:spPr/>
        <p:txBody>
          <a:bodyPr/>
          <a:lstStyle/>
          <a:p>
            <a:r>
              <a:rPr lang="en-US" dirty="0"/>
              <a:t>Lighting Considerations</a:t>
            </a:r>
          </a:p>
        </p:txBody>
      </p:sp>
    </p:spTree>
    <p:extLst>
      <p:ext uri="{BB962C8B-B14F-4D97-AF65-F5344CB8AC3E}">
        <p14:creationId xmlns:p14="http://schemas.microsoft.com/office/powerpoint/2010/main" val="2540843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Crimson landscape design template" id="{73D20169-401E-4972-B02F-4B0444B70099}" vid="{315B30EE-3D96-471E-B16F-FC3628778332}"/>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E82CB02-9625-4F39-9A5B-61405831A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Crimson landscape design slides</Template>
  <TotalTime>0</TotalTime>
  <Words>348</Words>
  <Application>Microsoft Office PowerPoint</Application>
  <PresentationFormat>Custom</PresentationFormat>
  <Paragraphs>144</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Cambria</vt:lpstr>
      <vt:lpstr>Century Gothic</vt:lpstr>
      <vt:lpstr>Express Bold</vt:lpstr>
      <vt:lpstr>Helvetica Neue Bold Condensed</vt:lpstr>
      <vt:lpstr>Crimson landscape design template</vt:lpstr>
      <vt:lpstr>Intro to Animation 3D Modeling and Animation</vt:lpstr>
      <vt:lpstr>Intro to the class</vt:lpstr>
      <vt:lpstr>Software</vt:lpstr>
      <vt:lpstr>Suggested Accouterments</vt:lpstr>
      <vt:lpstr>Modeling</vt:lpstr>
      <vt:lpstr>Animation</vt:lpstr>
      <vt:lpstr>Modeling Considerations</vt:lpstr>
      <vt:lpstr>Sculpt Considerations</vt:lpstr>
      <vt:lpstr>Lighting Considerations</vt:lpstr>
      <vt:lpstr>Grading</vt:lpstr>
      <vt:lpstr>Class Conduct</vt:lpstr>
      <vt:lpstr>Assignments</vt:lpstr>
      <vt:lpstr>Final </vt:lpstr>
      <vt:lpstr>SECRETS TO SUCCESS:  </vt:lpstr>
      <vt:lpstr>SECRETS TO SUCCESS:  </vt:lpstr>
      <vt:lpstr>SECRETS TO SUCCESS:  </vt:lpstr>
      <vt:lpstr>SECRETS TO SUCCESS:  </vt:lpstr>
      <vt:lpstr>SECRETS TO SUCCESS:  </vt:lpstr>
      <vt:lpstr>SECRETS TO SUCCESS:  </vt:lpstr>
      <vt:lpstr>SECRETS TO SUCCESS:  </vt:lpstr>
      <vt:lpstr>SECRETS TO SUCCESS: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2016-01-27T01:04:45Z</dcterms:created>
  <dcterms:modified xsi:type="dcterms:W3CDTF">2016-08-17T00:44:07Z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TC034605129991</vt:lpwstr>
  </property>
</Properties>
</file>